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5" r:id="rId2"/>
    <p:sldMasterId id="2147483686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</p:sldMasterIdLst>
  <p:notesMasterIdLst>
    <p:notesMasterId r:id="rId60"/>
  </p:notesMasterIdLst>
  <p:sldIdLst>
    <p:sldId id="373" r:id="rId14"/>
    <p:sldId id="491" r:id="rId15"/>
    <p:sldId id="328" r:id="rId16"/>
    <p:sldId id="414" r:id="rId17"/>
    <p:sldId id="330" r:id="rId18"/>
    <p:sldId id="331" r:id="rId19"/>
    <p:sldId id="505" r:id="rId20"/>
    <p:sldId id="365" r:id="rId21"/>
    <p:sldId id="366" r:id="rId22"/>
    <p:sldId id="454" r:id="rId23"/>
    <p:sldId id="367" r:id="rId24"/>
    <p:sldId id="368" r:id="rId25"/>
    <p:sldId id="455" r:id="rId26"/>
    <p:sldId id="369" r:id="rId27"/>
    <p:sldId id="370" r:id="rId28"/>
    <p:sldId id="332" r:id="rId29"/>
    <p:sldId id="333" r:id="rId30"/>
    <p:sldId id="456" r:id="rId31"/>
    <p:sldId id="334" r:id="rId32"/>
    <p:sldId id="335" r:id="rId33"/>
    <p:sldId id="336" r:id="rId34"/>
    <p:sldId id="337" r:id="rId35"/>
    <p:sldId id="338" r:id="rId36"/>
    <p:sldId id="339" r:id="rId37"/>
    <p:sldId id="341" r:id="rId38"/>
    <p:sldId id="342" r:id="rId39"/>
    <p:sldId id="343" r:id="rId40"/>
    <p:sldId id="344" r:id="rId41"/>
    <p:sldId id="345" r:id="rId42"/>
    <p:sldId id="347" r:id="rId43"/>
    <p:sldId id="348" r:id="rId44"/>
    <p:sldId id="346" r:id="rId45"/>
    <p:sldId id="349" r:id="rId46"/>
    <p:sldId id="350" r:id="rId47"/>
    <p:sldId id="351" r:id="rId48"/>
    <p:sldId id="353" r:id="rId49"/>
    <p:sldId id="354" r:id="rId50"/>
    <p:sldId id="356" r:id="rId51"/>
    <p:sldId id="357" r:id="rId52"/>
    <p:sldId id="358" r:id="rId53"/>
    <p:sldId id="360" r:id="rId54"/>
    <p:sldId id="352" r:id="rId55"/>
    <p:sldId id="359" r:id="rId56"/>
    <p:sldId id="361" r:id="rId57"/>
    <p:sldId id="363" r:id="rId58"/>
    <p:sldId id="364" r:id="rId59"/>
  </p:sldIdLst>
  <p:sldSz cx="9144000" cy="6858000" type="screen4x3"/>
  <p:notesSz cx="6858000" cy="9144000"/>
  <p:custDataLst>
    <p:tags r:id="rId61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CC00"/>
    <a:srgbClr val="FF66CC"/>
    <a:srgbClr val="0099FF"/>
    <a:srgbClr val="FF9900"/>
    <a:srgbClr val="3333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2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SimSun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0"/>
            <a:ext cx="30130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SimSun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66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69975" y="676275"/>
            <a:ext cx="47371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46575"/>
            <a:ext cx="50228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3150"/>
            <a:ext cx="29368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SimSun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8693150"/>
            <a:ext cx="30130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SimSun" charset="-122"/>
              </a:defRPr>
            </a:lvl1pPr>
          </a:lstStyle>
          <a:p>
            <a:pPr>
              <a:defRPr/>
            </a:pPr>
            <a:fld id="{5CC839B3-FB11-4508-8570-6726F3B65D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421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76275"/>
            <a:ext cx="4594225" cy="3444875"/>
          </a:xfrm>
        </p:spPr>
      </p:sp>
      <p:sp>
        <p:nvSpPr>
          <p:cNvPr id="1976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1976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968D0-476E-4971-85C8-7CA574B816FD}" type="slidenum">
              <a:rPr lang="it-IT" altLang="it-IT" smtClean="0">
                <a:ea typeface="SimSun" pitchFamily="2" charset="-122"/>
              </a:rPr>
              <a:pPr/>
              <a:t>7</a:t>
            </a:fld>
            <a:endParaRPr lang="it-IT" altLang="it-IT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76275"/>
            <a:ext cx="4594225" cy="3444875"/>
          </a:xfrm>
        </p:spPr>
      </p:sp>
      <p:sp>
        <p:nvSpPr>
          <p:cNvPr id="1986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1986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604A4-170B-4D51-8279-4A27D6A019D7}" type="slidenum">
              <a:rPr lang="it-IT" altLang="it-IT" smtClean="0">
                <a:ea typeface="SimSun" pitchFamily="2" charset="-122"/>
              </a:rPr>
              <a:pPr/>
              <a:t>21</a:t>
            </a:fld>
            <a:endParaRPr lang="it-IT" altLang="it-IT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76275"/>
            <a:ext cx="4594225" cy="3444875"/>
          </a:xfrm>
        </p:spPr>
      </p:sp>
      <p:sp>
        <p:nvSpPr>
          <p:cNvPr id="1996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1996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938BE-7A3E-4824-9FBE-D0A59EAE1D19}" type="slidenum">
              <a:rPr lang="it-IT" altLang="it-IT" smtClean="0">
                <a:ea typeface="SimSun" pitchFamily="2" charset="-122"/>
              </a:rPr>
              <a:pPr/>
              <a:t>24</a:t>
            </a:fld>
            <a:endParaRPr lang="it-IT" altLang="it-IT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CECE-56B5-4265-A3E9-E9471C6FDB2D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5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675D-2959-44F4-BF48-3B3F14AB7E5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72A6-0EF5-4FAB-BEC0-57F6B7CE90F6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5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DD06-301E-42C8-B256-5252E372E55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BA17-97D0-4407-A174-ABFE3DAFE21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D88B-FE80-4D7F-9367-7BA017078E8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214-BD7B-4CBD-9417-F36E2D943EB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A26A-6B99-48DF-BD62-D68C9AF146F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C03C-B24A-413B-8BE6-07ED92DF5BB2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9881-AD50-4B0F-BA18-993A7D7A8B7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F860-E5EA-46E9-8BBF-0BA0D69BEF8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BD2D-85C2-4941-A034-D1203326155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A8D2-3706-44CD-BF46-B9A63629066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741B-BF21-48CC-AC2A-9C4A92145BB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1C30-76BD-42C9-88E4-B8469432382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F68D-C805-4683-B184-0A701ABF2D9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961E-1A30-460E-859E-4120ECE2C32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C9D3-715D-4E1B-9D5E-2238FFBD821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7E3E-D762-4D9C-A7B0-408DB00301F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2CCD-078A-4832-85CA-74BF70C65B52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8E2D-05A4-42FA-9994-27BE5BB6C33B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8965-6B5C-485E-8150-CA1E33ED21E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9A2A-9B7E-4FFE-ADF5-AE3EFD2814C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66DA-51B1-4938-BB89-CA9C1DC19F4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FAE9-6203-45F2-A8B0-73BD188D4A84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5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A463-4E61-434A-89BB-C87FCF455E9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2D87-2B93-4971-AF79-9B918EC183D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33F8-0B36-4218-B17F-6CA9AE3BF47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4DC7-43C0-478A-BD7F-FDD2E0C140F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79BD-2937-4F9A-9A96-D8471367A2D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46B7-1474-4D48-8802-EFEBAA908C6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29A0-5870-4C3A-82FA-1BF11317745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C287-1F14-4394-A522-C3996C49DB7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6317-6442-4A1D-B48A-F2D7A61A7A6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2C7D-C5AF-42BD-80E5-A1821B2A7BC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8861-9BA9-41CE-A83F-4B942869121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BB13-B0D4-4C9A-91CB-92E1FC4D25D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8E1E-5406-469F-AEFC-FD1587614D4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DAFC-9851-4469-8802-D0DED443752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5D1C-FC4F-428B-832F-BE1A89C8F36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AFA5-A3E1-4EAD-BCD8-E0421870406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F4E7-AF14-40A5-B1B3-DA8771FF15A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4B6C-3BDB-4C1F-AA63-982146FBCDD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810E-D6D9-40D1-911E-C2BCCA29AB3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B9A8-DDC7-4B53-8655-7963A36FDA2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857B-3118-4E97-9502-AFCC570104D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6D0D-E47B-4BC9-8049-DFB55ED78AF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CB4A-E00A-4FD1-9257-F5B004621B9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BECE-2FA6-46CF-8125-CBF6948B779B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AF39-A629-4069-986A-AE19ADADA2E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8734-6B73-4C1A-BAA4-770E4691EEB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3BD4-9D22-4A91-B2A0-F22BA00E0D3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98F0-8D00-490B-B3E1-6A3F9784E0E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E5A9-30BA-4A15-96D3-AAB852157AC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EFEC-C033-4281-8C94-03FB38F882A2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077B-CA02-47D8-939B-211C248C01C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440D-D71C-4E2C-99CB-AE00F021700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A832-2C64-458C-A4C7-A91DA96427A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BE21-088D-43B8-9ABA-E2B08EAC399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F84-85DD-455C-A9CC-5CD3F724411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0618-72C3-45C7-8879-B0C74919D59B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E4C7-4B4C-4C6F-B17F-A8AB195ABA9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5336-14BD-4000-B83B-F8AA364A605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BFBB-2E89-4BF4-8819-CF20B893CD0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A4A0-3B0B-4C71-8D5A-5FA3562C517D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C6D3-28E6-46E9-A29D-51C6D3763C5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4B1A-4836-4041-AC70-4D321038C41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7C6D-4AE9-486D-BB89-7E2B1F9F4D1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B6DA-0DA7-4AB4-A2ED-048689F36C1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DDE7-97BF-48FC-B823-8531D7D314D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25CA-92FF-4DAB-AEBF-BC0355E27D9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E2D9-7325-412E-8795-37B2084D5ED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A22C-5476-4115-981A-15FC2C69570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AF8F-1752-4542-B2CB-E89D8DFFBA6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0EC-DF36-4976-97E8-4DFE4C409E6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2ABF-A3F8-4487-BE55-2F41AC81E25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871D-7ED5-48A9-9B12-0A5545CAF34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791E-A9EA-4DC7-8559-A2BE051FB97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B701-6652-4821-9E2A-33FF6213382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162C-9607-4880-A904-47AAA821596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10E7-3087-4CD4-AB40-87AF2A36E59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D2E1-6354-47EF-A911-8F800F69FF5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6AA0-FB48-47F8-901D-AD2AD6B04FA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4E2A-4173-49DC-B749-8909EF834A5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9A1-ADDE-4F66-934A-44CCF9448D2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EE8F-E7A5-4CE3-A8DC-6245D1CF945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44AB-1FBE-4FAA-959A-6FC1FE13F16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CBAF-9873-460E-BEA4-28857716CCB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47B6-9E6B-49AA-8F81-974B0A65363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20B1-9B4C-4117-BA54-CE175E7E33C6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29A6-0A09-4738-89D5-F4CA67AB710D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F5EB-79DA-4949-B4FA-DB4A1AAD614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169D-084C-478B-95C8-2A3788D2B77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99E6-F548-4067-A448-D603BB13C9F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9600-9CC9-4CFA-996E-F11372FEA5F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7D84-5471-484D-B026-E7C4085B541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431D-20D6-4A60-81CE-D722C2F1C88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8F33-3A45-4505-82F6-7F3188D63D96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8C70-DC8A-4CE0-889A-8510A5FA94F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E243-7BFF-445A-BA0B-650019DB5A5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6623-EFF2-4BD3-AAFD-495B7F500C0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4336-4707-4381-938D-8381CAA9A182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6949-8597-47ED-A535-E34FCA0678F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DF4F-5FD1-4AA3-A7D2-D6229ECC396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A5DA-D629-4DAC-9A44-14389082AC7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46EA-D0C7-4196-9098-99CB5F3EA47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0748-00FE-4C47-9536-6EA20DCF23E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B970-3347-4A12-8143-33915FCC9E1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7013-1691-4939-8A75-A045FFD44C6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20A0-6622-4D44-A80B-A6AA98CF155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EE44-F9D0-42E9-98F2-B2F60546A4D2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5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D64D2-394A-4FCF-AF70-AE7551760B5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A590-171F-4E46-84B9-037969AA576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9EDB-E939-49F5-A3FC-EA70F48A3CD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DF9D-CB54-4A32-BE87-01CCEFD63DF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6A5-E51E-4DE4-A4A2-E04D11C5CD1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173A-DB7D-479D-AF3A-12C475C2C3A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C675-5307-4E04-A07A-294EFE34C9B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F5A5-6B30-4817-B0D3-CB8128E8113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5676-6759-48C8-A999-06EE0CFF240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8915-EDCB-468C-969A-66CD0A54348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652A-5149-4C0B-9052-6EFCBC54909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2A2D-0ED4-4D56-8880-B7AA069508C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F181-0C01-4A23-84BF-F76D8F7245A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6036-EEEF-4F2E-809F-981CA90C206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CE02-3E3E-4D80-BB32-2574E6350BE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D75D-641E-4034-9F7B-63EA7FA3821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0F5A-39AC-460D-8FB0-E85AE6DC0DC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17AA-485A-467B-82F2-D6676E7E8A7D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3E26-DDC7-4125-B8D7-F4D94BFF60E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CD4A-9FCD-4647-B903-9F1F256F1D8B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3C6D-40C5-4071-BA29-41D692D4AC7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9429-D034-4BD0-9505-4933258B5FED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5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44E9-94B3-4A65-B8EE-5C99C6B0301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1BF5-32B5-4E5E-98C9-F7DEED4975A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1444-369B-4C2C-8DB8-41FD6E128D89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678B-2DC9-4680-85EC-31BB3540506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8D1-7F98-4A8B-9DED-52ED09623A7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6BA7-AE8F-42D5-A67D-AB992CD4068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9877-DBFC-454E-AAC0-5B8DB2646F5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6087-59E2-4C6E-ADC3-689E08F1FB1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9EE3-A772-4568-8475-0D849905EE4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5EB-FE01-413C-B510-AE24F3AD44D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2D21-C961-41AA-9649-AA0047213829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13A8-204A-4978-AA04-9447F36FB0D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DAD5-B124-448F-8264-FF6E1A2FB58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ED05-95C7-4C0D-AA6C-1C80E628B12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6539-D61A-4BEE-880E-6380CA70CC0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B790-474E-4572-8AD9-219DE7AA8A7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2E7B-6591-4F74-AC04-EE080A99E77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2CBC-95F1-46DE-9B44-BEDE7B262BC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B74E-7710-451A-B752-A0606D62D90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3182-D350-4E5D-A32B-C9666066AC5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C202-BC2C-4153-8B1B-6164C0F3907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065A-8F53-456B-B9F0-59354DF15757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6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7CEA-E72D-4AE4-A3FF-2A3FA8BADEA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DFD-B009-41E1-B277-FCA70139C8B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9FDB-57F4-4A18-AAD8-5C6AE479A812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672D-6B85-423B-BEB7-E9019D95763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488A-777C-4C6F-8ACF-92F9DB92ADB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749D-2072-4B3C-92DB-13A793B99D2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8D16-2252-41EA-BC0B-6FA847FE76A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8B50-FD92-4B6D-BBEE-E292E1500CF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42B2-B836-471E-AB43-1C315DEA651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A05A-7DA3-49E8-9720-979D8A7F35E2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8D47-49B6-49E2-A242-A95B3061986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AE03-E68C-4CEE-AC78-9559B7BFF62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8B7C-ABD7-454F-8E88-7AC60B3507A9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C946-B65D-4D86-B7A9-314423AA59C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E0C4-ED3C-4A02-8F1E-7BA041F14D9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4A0E-8269-4D55-86D2-C475E9D6DFF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47A9-18BD-4720-B27B-CDC3269B048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D6E2-41E2-4FA7-93D5-40356F844BC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2AA4-E2C1-4660-92E1-1A4A8F80A72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4452-B004-43AD-97C5-BFAFDBF74CF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6AC7-1B9F-4B03-A74F-CDCBF81A2BB2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0176-C8B4-44EA-AAC4-2F261D44F02F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8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315B-5319-468A-BCEF-6A30095E8D0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CD8A-B75B-4231-88F7-8261710C187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A889-DF68-4574-9C1F-321B1E80BF9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E43B-BFD2-4E6F-8B06-965BFC5E8D8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B1A2-7744-4CB0-9378-30CED3FDBBA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11FC-D4C2-4808-9837-FDFDA149DCB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DF46-FA52-4598-89BF-6FC4687DE14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3905-692C-4FC8-A69D-BBA30C62C35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EF80-144E-4083-9916-B1349FF11F4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3C6E-2654-4C97-AD88-AF773832B5A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9D11-A2E0-40C2-80CC-CA89826559D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7591-B0F6-42BC-B44E-7C92F45AF47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6B11-B969-4BB3-8A2B-010B3807369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E603-7117-4762-94C2-4531D10DE63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0EAF-055D-41F9-B200-F42ADAF077B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6110-48B4-43CF-A083-5147D9DBDD2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82BF-C008-4156-8D63-FE36DEC8F55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DDA5-D828-4649-83A2-76F8DE0C005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9802-171F-4A80-A08B-873ECEA1732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4FCC-BCB5-4D4A-9553-551557AAA93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6AF1-481A-4D47-B995-30A1D3BF084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5B13-6015-4068-B408-87853BB534B7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4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6356-217B-4CE5-92B6-B1727E0DCAD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3784-AEB0-48D1-85A2-EA7569632EF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CC06-AEB4-4023-B8CF-812880E5260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D7FE-C08B-4EF4-A6A4-3AFF1172F0E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D4CD-7E06-4216-A1B0-DA105133AC7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805-5707-4D2B-9F74-2E2DE64FCB7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22E4-F27B-4019-9557-79CA3033EF3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4527-B7CB-41CC-B8AD-6DE0243A678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CECC-2F49-42C5-8209-C0458D9C38A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7BAF-8E28-40CC-8944-C8C3E613C03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B907-97A0-4C9E-AFA4-EFFE8100EFC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CB65-4EAA-4DAD-B18C-23C49D592E5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DA0C-55B3-4918-B2E5-1DD76AF530C5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4047-4C54-46AA-8533-75BB18FB3D4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7494-3DCE-45C3-9F10-FE26126D663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CD2B-37C7-45A0-ACAC-321E8739CE5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5210-C94E-46EE-B8AF-D368B046C64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680-FD12-42E4-B9A4-C13A7860D5F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EEF8-AE70-4623-8E98-4A92D59A231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9E88-B308-4A3D-9067-18FFEBD46881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E852-421F-4B5A-BE8C-8B8D5D4FC13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E511-9A90-4CF1-965A-EDDA26E609D8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3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F9D5-4DD5-41A8-B931-129149A8330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EFD6-4994-4AAC-A4E9-87B34B5BABD0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DB46-D5CD-4D51-B967-7472B33EC6AD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9293-4CB5-4985-8970-6BA108E141E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34F6-40B8-4D2A-B76E-5A79D392AEBB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EEED-8D7A-4A16-BCE3-DD7D10D073F2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7193-6629-4EEE-89F7-31B77C445F3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E6DE-120D-4DFF-B1C3-4BAC0B5D8519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9918-CDF2-4413-9097-33E96EFDB9F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E88E-D20E-4D9C-9C64-69516CBE083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27BB-1CA0-4731-BD36-4A20D9925D18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D47A-0B9F-40B4-9B08-D1CDD0E3D57E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160D-EC82-4681-A05C-5BE3E045E18C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D54C-FC3E-46D0-B1C2-05971A4D863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BEB6-61EC-43E1-A440-F4D3C307961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BC2E-625A-465B-9410-67F1774FCC2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5408-715E-4B5E-B575-9040B1A3064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AC0A-F650-4092-B5E2-7CBA90428FD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A7CB-FC1D-47EC-90BC-A3765777C85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D688-19D1-4D11-B228-23F098202FA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061-1FCA-43CA-BEAD-7D93256840E6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1932-3ED5-4A1F-BD53-C1BF227A8222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6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820D-5085-497F-BA9A-DA40849B2D8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DEBE-2BE3-4CF4-884A-A1D5B909763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4105-A7FB-4294-B572-A1D88E9705F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C2D1-D22D-4C34-A958-1B8AC8B56CBC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ADB2-5EC8-48C2-9D7A-8C44D7E1004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ED59-59BC-4AE2-93EF-1B59A9F6098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ACA7-2937-4E22-9697-3D6C3CE399E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A599-2F28-42D4-A676-C364F8B8E33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D987-5AE8-4D18-B83D-F5B06CE35C2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1C54-892A-4BCF-90C2-F9CEC543DE88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A4DF-7884-4D6A-9715-7899BE63E3A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A218-27FE-4541-9C38-95AE54A9BECD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12C1-BCED-4747-8003-2F77E2D284E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4B80-0E96-481A-BCF8-C8C2161CCBD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C598-4D0F-4C67-A946-2FD5A01781D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ABC1-1F31-4A95-83B3-6EAEA644136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A2FD-AB75-4BD1-B2AF-F946A70EFD83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0210-BA5F-4E3A-918D-FD2408BC4466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06AD-E5AA-4CAA-9A9E-C5C4376EE5E6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15ED-E365-4577-A171-509DC8C2816D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1124-8ACE-4CB9-B410-EF9E767BF357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0F18-BFC7-481E-A1A5-16B45908F154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6" name="Segnaposto piè di pagina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131A-3A9A-4BFA-B1A6-19665ABA039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BD26-108A-4275-9E3E-0A6DA6ED340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25F6-0DE2-46F4-B64A-7F313F5A1BD0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B35-73AB-4097-890C-50F83C34B617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2DDC-4E8C-4A38-8F43-5D607CEB8019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EF98-DFA3-409F-B27A-E25EAA7FD724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2A06-EF33-49D6-9E25-D8B16BB5D11A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15B2-AE41-453F-883C-F6D02BCBBDC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89BF-5179-46E3-81F9-A1A15642223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A9F1-AB4C-45B2-AE87-44462EEC1CFF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C117-53C4-4746-BEE3-CD52FA161BDE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A3EC-040A-4610-B67C-964E83212C2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4902-2455-4DE4-BC68-02CAB6BDCAF4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A6F4-E6F3-4AF9-B625-61BCE9FF794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86A4-13FD-4A59-96FD-F2E7701A6409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ＭＳ Ｐ明朝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600A-47C9-428E-B282-C67835475E35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A73B-640E-4C56-AA2A-9AF2C12726DF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B580-EB14-4261-B0A7-36A9C9F52843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C6E1-F9B8-4033-AC58-D645E0370A31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C7FA-8CF8-4DC5-8209-B0DA5FF82B2A}" type="datetime1">
              <a:rPr lang="it-IT" altLang="en-US"/>
              <a:pPr>
                <a:defRPr/>
              </a:pPr>
              <a:t>30/01/2015</a:t>
            </a:fld>
            <a:endParaRPr lang="it-IT" altLang="en-US" sz="180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C475-95E2-4FA5-B58F-6EFBB11B8C46}" type="slidenum">
              <a:rPr lang="it-IT" altLang="en-US"/>
              <a:pPr>
                <a:defRPr/>
              </a:pPr>
              <a:t>‹#›</a:t>
            </a:fld>
            <a:endParaRPr lang="it-IT" altLang="en-US" sz="1800" b="0">
              <a:solidFill>
                <a:schemeClr val="tx1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8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9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030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1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032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1033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1034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58ADC7CB-6536-4E83-8486-79FF8EB2A335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1035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6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398F5146-A8D4-4B27-9540-DD27FFBDD81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43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44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45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0246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47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0248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10249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10250" name="Segnaposto data 4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A1C3C1F6-0428-4653-AAC5-653EAE49D9F9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10251" name="Segnaposto piè di pagina 5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52" name="Segnaposto numero diapositiva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9E0B786B-5E4C-4720-B495-8AB85791E04C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26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268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269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1270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271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1272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11273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11274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3D708B69-5596-4453-85C2-9B48162D6DF7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11275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1276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2812FD67-F03C-46A7-B8B1-0381B8A14532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291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292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293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2294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295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2296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12297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12298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00E937B9-047B-4026-8A1D-D52EC394434E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12299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2300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F534BF30-5E5F-4ECE-B745-99C0107E124F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74901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315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316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317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3318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319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3320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13321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13322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699A693B-3D34-4D7A-9FBA-632F9EDB9076}" type="datetime1">
              <a:rPr lang="it-IT" altLang="en-US"/>
              <a:pPr>
                <a:defRPr/>
              </a:pPr>
              <a:t>30/01/2015</a:t>
            </a:fld>
            <a:endParaRPr lang="it-IT" altLang="en-US"/>
          </a:p>
        </p:txBody>
      </p:sp>
      <p:sp>
        <p:nvSpPr>
          <p:cNvPr id="13323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3324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B3753444-9F09-486F-9A9B-BFFD8C17B5E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51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52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53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2054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55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2056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2057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2058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CA20D62C-2A86-466C-A0FC-3EEBC226054F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2059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60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604FAE82-8A3F-4F5E-9A95-CE18453827E4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5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6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7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3078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9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3080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3081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3082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4C9C1D1F-F587-4487-9290-AF8A776835AC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3083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84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5C5BAE78-29A2-4085-B13A-9CF61BBF9E8A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099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100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101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4102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103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4104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4105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4106" name="Segnaposto data 3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05709CC9-785A-4B33-B22C-AC54E11ED576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4107" name="Segnaposto piè di pagina 4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108" name="Segnaposto numero diapositiva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B4CE0481-C517-4D58-B3E7-BF8CB092A365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23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24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25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5126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27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5128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5129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5130" name="Segnaposto data 4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281581F8-F8DF-4639-8704-97B3EACDB0D5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5131" name="Segnaposto piè di pagina 5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132" name="Segnaposto numero diapositiva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142E104A-AD84-45CD-AC37-F60BECAB2C0C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4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48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49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6150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51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6152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6153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6154" name="Segnaposto data 6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67DDD66C-0223-476E-9986-53C9E6D8D32A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6155" name="Segnaposto piè di pagina 7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156" name="Segnaposto numero diapositiva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4C87D81C-0BE0-46E3-B72F-22FAEBFAEE0A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171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172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173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7174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175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7176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7177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7178" name="Segnaposto data 2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CD9E15B4-4A9A-48FF-8CC7-4167278B617E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7179" name="Segnaposto piè di pagina 3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180" name="Segnaposto numero diapositiva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D492138C-D80D-4DC4-948B-40707C7C1FA7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195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196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197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8198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199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8200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8201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8202" name="Segnaposto data 1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A548D490-7B3B-4DE4-B056-E91E844C9539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8203" name="Segnaposto piè di pagina 2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204" name="Segnaposto numero diapositiva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8B64861A-DFF8-449B-901F-55D18B489CFC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EDD7AB">
                <a:alpha val="81175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219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220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221" name="Rettangolo 9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EDD7AB">
              <a:alpha val="87057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9222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223" name="Ovale 11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it-IT" altLang="en-US" smtClean="0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9224" name="Segnaposto titolo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lo stile del titolo</a:t>
            </a:r>
          </a:p>
        </p:txBody>
      </p:sp>
      <p:sp>
        <p:nvSpPr>
          <p:cNvPr id="9225" name="Segnaposto testo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>
                <a:sym typeface="MS PMincho" pitchFamily="18" charset="-128"/>
              </a:rPr>
              <a:t>Fare clic per modificare stili del testo dello schema</a:t>
            </a:r>
          </a:p>
          <a:p>
            <a:pPr lvl="1"/>
            <a:r>
              <a:rPr lang="it-IT" altLang="it-IT" smtClean="0">
                <a:sym typeface="MS PMincho" pitchFamily="18" charset="-128"/>
              </a:rPr>
              <a:t>Secondo livello</a:t>
            </a:r>
          </a:p>
          <a:p>
            <a:pPr lvl="2"/>
            <a:r>
              <a:rPr lang="it-IT" altLang="it-IT" smtClean="0">
                <a:sym typeface="MS PMincho" pitchFamily="18" charset="-128"/>
              </a:rPr>
              <a:t>Terzo livello</a:t>
            </a:r>
          </a:p>
          <a:p>
            <a:pPr lvl="3"/>
            <a:r>
              <a:rPr lang="it-IT" altLang="it-IT" smtClean="0">
                <a:sym typeface="MS PMincho" pitchFamily="18" charset="-128"/>
              </a:rPr>
              <a:t>Quarto livello</a:t>
            </a:r>
          </a:p>
          <a:p>
            <a:pPr lvl="4"/>
            <a:r>
              <a:rPr lang="it-IT" altLang="it-IT" smtClean="0">
                <a:sym typeface="MS PMincho" pitchFamily="18" charset="-128"/>
              </a:rPr>
              <a:t>Quinto livello</a:t>
            </a:r>
          </a:p>
        </p:txBody>
      </p:sp>
      <p:sp>
        <p:nvSpPr>
          <p:cNvPr id="9226" name="Segnaposto data 4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7457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45A4D2A6-FA2D-42C0-803C-4F6DDECC8E4F}" type="datetime1">
              <a:rPr lang="it-IT" altLang="en-US"/>
              <a:pPr>
                <a:defRPr/>
              </a:pPr>
              <a:t>30/01/2015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  <p:sp>
        <p:nvSpPr>
          <p:cNvPr id="9227" name="Segnaposto piè di pagina 5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228" name="Segnaposto numero diapositiva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+mn-lt"/>
                <a:ea typeface="SimSun" charset="-122"/>
                <a:sym typeface="ＭＳ Ｐ明朝" charset="0"/>
              </a:defRPr>
            </a:lvl1pPr>
          </a:lstStyle>
          <a:p>
            <a:pPr>
              <a:defRPr/>
            </a:pPr>
            <a:fld id="{F01BEB8D-581C-4A31-8236-2B6E790E2E30}" type="slidenum">
              <a:rPr lang="it-IT" altLang="en-US"/>
              <a:pPr>
                <a:defRPr/>
              </a:pPr>
              <a:t>‹#›</a:t>
            </a:fld>
            <a:endParaRPr lang="it-IT" altLang="en-US">
              <a:latin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  <a:sym typeface="MS PMincho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MS PMincho" pitchFamily="1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华文楷体" charset="0"/>
          <a:cs typeface="华文楷体" charset="0"/>
          <a:sym typeface="ＭＳ Ｐ明朝" charset="0"/>
        </a:defRPr>
      </a:lvl9pPr>
    </p:titleStyle>
    <p:bodyStyle>
      <a:lvl1pPr marL="273050" indent="-273050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MS PMincho" pitchFamily="18" charset="-128"/>
        </a:defRPr>
      </a:lvl1pPr>
      <a:lvl2pPr marL="6397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MS PMincho" pitchFamily="18" charset="-128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C5A02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sym typeface="MS PMincho" pitchFamily="18" charset="-128"/>
        </a:defRPr>
      </a:lvl3pPr>
      <a:lvl4pPr marL="118745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EDD7A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+mn-ea"/>
          <a:sym typeface="MS PMincho" pitchFamily="18" charset="-128"/>
        </a:defRPr>
      </a:lvl4pPr>
      <a:lvl5pPr marL="14620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MS PMincho" pitchFamily="18" charset="-128"/>
        </a:defRPr>
      </a:lvl5pPr>
      <a:lvl6pPr marL="19192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6pPr>
      <a:lvl7pPr marL="23764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7pPr>
      <a:lvl8pPr marL="28336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8pPr>
      <a:lvl9pPr marL="329088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0B7AD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ＭＳ Ｐ明朝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6.gif"/><Relationship Id="rId5" Type="http://schemas.openxmlformats.org/officeDocument/2006/relationships/image" Target="../media/image75.png"/><Relationship Id="rId4" Type="http://schemas.openxmlformats.org/officeDocument/2006/relationships/image" Target="../media/image7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2.wmf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7" Type="http://schemas.openxmlformats.org/officeDocument/2006/relationships/image" Target="../media/image89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5.wmf"/><Relationship Id="rId4" Type="http://schemas.openxmlformats.org/officeDocument/2006/relationships/image" Target="../media/image10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2.gif"/><Relationship Id="rId7" Type="http://schemas.openxmlformats.org/officeDocument/2006/relationships/image" Target="../media/image111.wm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2.wmf"/><Relationship Id="rId5" Type="http://schemas.openxmlformats.org/officeDocument/2006/relationships/image" Target="../media/image110.wmf"/><Relationship Id="rId10" Type="http://schemas.openxmlformats.org/officeDocument/2006/relationships/image" Target="../media/image114.png"/><Relationship Id="rId4" Type="http://schemas.openxmlformats.org/officeDocument/2006/relationships/image" Target="../media/image104.gif"/><Relationship Id="rId9" Type="http://schemas.openxmlformats.org/officeDocument/2006/relationships/image" Target="../media/image1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2.gif"/><Relationship Id="rId7" Type="http://schemas.openxmlformats.org/officeDocument/2006/relationships/image" Target="../media/image111.wmf"/><Relationship Id="rId12" Type="http://schemas.openxmlformats.org/officeDocument/2006/relationships/image" Target="../media/image116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2.wmf"/><Relationship Id="rId11" Type="http://schemas.openxmlformats.org/officeDocument/2006/relationships/image" Target="../media/image98.gif"/><Relationship Id="rId5" Type="http://schemas.openxmlformats.org/officeDocument/2006/relationships/image" Target="../media/image110.wmf"/><Relationship Id="rId10" Type="http://schemas.openxmlformats.org/officeDocument/2006/relationships/image" Target="../media/image115.png"/><Relationship Id="rId4" Type="http://schemas.openxmlformats.org/officeDocument/2006/relationships/image" Target="../media/image104.gif"/><Relationship Id="rId9" Type="http://schemas.openxmlformats.org/officeDocument/2006/relationships/image" Target="../media/image11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wmf"/><Relationship Id="rId7" Type="http://schemas.openxmlformats.org/officeDocument/2006/relationships/image" Target="../media/image122.png"/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ttangolo 12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EDD7AB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07" name="Rettangolo 14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3E5CC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08" name="Rettangolo 16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3E5CC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09" name="Rettangolo 17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9F3E7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10" name="Connettore 1 18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150">
            <a:solidFill>
              <a:srgbClr val="EDD7AB">
                <a:alpha val="61176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1" name="Connettore 1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F9F3E7">
                <a:alpha val="7490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2" name="Connettore 1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3" name="Connettore 1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>
            <a:solidFill>
              <a:srgbClr val="EDD7AB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4" name="Connettore 1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5" name="Connettore 1 25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150" cmpd="thickThin">
            <a:solidFill>
              <a:srgbClr val="EDD7AB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516" name="Rettangolo 26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EDD7A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17" name="Ovale 27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18" name="Ovale 28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19" name="Ovale 29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20" name="Ovale 30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21" name="Ovale 31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it-IT" altLang="en-US">
              <a:solidFill>
                <a:srgbClr val="FFFFFF"/>
              </a:solidFill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149522" name="Titolo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/>
            <a:r>
              <a:rPr lang="it-IT" altLang="it-IT" b="1" smtClean="0"/>
              <a:t> Piano di Emergenza Generale EUI</a:t>
            </a:r>
            <a:br>
              <a:rPr lang="it-IT" altLang="it-IT" b="1" smtClean="0"/>
            </a:br>
            <a:endParaRPr lang="it-IT" altLang="it-IT" smtClean="0"/>
          </a:p>
        </p:txBody>
      </p:sp>
      <p:sp>
        <p:nvSpPr>
          <p:cNvPr id="149523" name="Text Box 20"/>
          <p:cNvSpPr txBox="1">
            <a:spLocks noChangeArrowheads="1"/>
          </p:cNvSpPr>
          <p:nvPr/>
        </p:nvSpPr>
        <p:spPr bwMode="auto">
          <a:xfrm>
            <a:off x="0" y="187325"/>
            <a:ext cx="781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b="1">
                <a:solidFill>
                  <a:schemeClr val="accent1"/>
                </a:solidFill>
                <a:latin typeface="Calibri" pitchFamily="34" charset="0"/>
                <a:sym typeface="MS PMincho" pitchFamily="18" charset="-128"/>
              </a:rPr>
              <a:t>CFA AiFOS -  Sicuring s.r.l. - Firenze - Certificati con RINA group - www.sicuring.it </a:t>
            </a:r>
          </a:p>
        </p:txBody>
      </p:sp>
      <p:sp>
        <p:nvSpPr>
          <p:cNvPr id="14952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E5A86E1-5C91-43D0-A6C4-D8174B2891C3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49525" name="Rettangolo 21"/>
          <p:cNvSpPr>
            <a:spLocks noChangeArrowheads="1"/>
          </p:cNvSpPr>
          <p:nvPr/>
        </p:nvSpPr>
        <p:spPr bwMode="auto">
          <a:xfrm>
            <a:off x="3132138" y="47244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r>
              <a:rPr lang="it-IT" sz="1400"/>
              <a:t>numero di emergenza: </a:t>
            </a:r>
            <a:r>
              <a:rPr lang="it-IT" sz="1400">
                <a:solidFill>
                  <a:srgbClr val="FF0000"/>
                </a:solidFill>
              </a:rPr>
              <a:t>055/4685.999, interno 2999</a:t>
            </a:r>
            <a:endParaRPr 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 descr="Carta di giornale"/>
          <p:cNvSpPr>
            <a:spLocks noChangeArrowheads="1"/>
          </p:cNvSpPr>
          <p:nvPr/>
        </p:nvSpPr>
        <p:spPr bwMode="auto">
          <a:xfrm>
            <a:off x="357188" y="2703513"/>
            <a:ext cx="4675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25603" name="Rectangle 13" descr="Carta di giornale"/>
          <p:cNvSpPr>
            <a:spLocks noChangeArrowheads="1"/>
          </p:cNvSpPr>
          <p:nvPr/>
        </p:nvSpPr>
        <p:spPr bwMode="auto">
          <a:xfrm>
            <a:off x="323850" y="1400175"/>
            <a:ext cx="845026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d)</a:t>
            </a:r>
            <a:r>
              <a:rPr lang="it-IT" altLang="en-US" i="1" dirty="0">
                <a:latin typeface="Calibri" pitchFamily="34" charset="0"/>
                <a:sym typeface="MS PMincho" pitchFamily="18" charset="-128"/>
              </a:rPr>
              <a:t>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programma gli interventi, prende i provvedimenti e da istruzioni </a:t>
            </a:r>
            <a:r>
              <a:rPr lang="it-IT" altLang="en-US" dirty="0" err="1">
                <a:latin typeface="Calibri" pitchFamily="34" charset="0"/>
                <a:sym typeface="MS PMincho" pitchFamily="18" charset="-128"/>
              </a:rPr>
              <a:t>affinche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' i lavoratori, in caso di pericolo grave e immediato che non può essere evitato, possano cessare la loro </a:t>
            </a:r>
            <a:r>
              <a:rPr lang="it-IT" altLang="en-US" dirty="0" err="1">
                <a:latin typeface="Calibri" pitchFamily="34" charset="0"/>
                <a:sym typeface="MS PMincho" pitchFamily="18" charset="-128"/>
              </a:rPr>
              <a:t>attivita'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, o mettersi al sicuro, abbandonando immediatamente il luogo di lavoro;</a:t>
            </a:r>
            <a:endParaRPr lang="en-US" altLang="it-IT" dirty="0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58724" name="TextBox 15"/>
          <p:cNvSpPr txBox="1">
            <a:spLocks noChangeArrowheads="1"/>
          </p:cNvSpPr>
          <p:nvPr/>
        </p:nvSpPr>
        <p:spPr bwMode="auto">
          <a:xfrm>
            <a:off x="0" y="10525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altLang="it-IT" sz="3200">
              <a:solidFill>
                <a:srgbClr val="33CCFF"/>
              </a:solidFill>
              <a:latin typeface="Antique Olive CompactPS" pitchFamily="34" charset="0"/>
              <a:sym typeface="MS PMincho" pitchFamily="18" charset="-128"/>
            </a:endParaRPr>
          </a:p>
        </p:txBody>
      </p:sp>
      <p:sp>
        <p:nvSpPr>
          <p:cNvPr id="158725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  <p:sp>
        <p:nvSpPr>
          <p:cNvPr id="15872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62558FA-E6ED-43EE-B173-B266C1BEE184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10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565400"/>
            <a:ext cx="346551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4365625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 descr="Carta di giornale"/>
          <p:cNvSpPr>
            <a:spLocks noChangeArrowheads="1"/>
          </p:cNvSpPr>
          <p:nvPr/>
        </p:nvSpPr>
        <p:spPr bwMode="auto">
          <a:xfrm>
            <a:off x="760413" y="2989263"/>
            <a:ext cx="7786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dirty="0">
                <a:latin typeface="Calibri" pitchFamily="34" charset="0"/>
                <a:sym typeface="MS PMincho" pitchFamily="18" charset="-128"/>
              </a:rPr>
              <a:t>e) adotta i provvedimenti necessari affinché qualsiasi lavoratore, in caso di pericolo grave ed immediato per la propria sicurezza o per quella di altre persone e nell’impossibilità di contattare il competente superiore gerarchico, possa prendere le misure adeguate per evitare le conseguenze di tale pericolo, tenendo conto delle sue conoscenze e dei mezzi tecnici disponibili.</a:t>
            </a:r>
            <a:endParaRPr lang="en-US" altLang="it-IT" dirty="0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5974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9B9859D-0EC9-495B-A086-3CB76DC78D20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11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974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030288"/>
            <a:ext cx="28813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2738" y="4467225"/>
            <a:ext cx="28717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 descr="Carta di giornale"/>
          <p:cNvSpPr>
            <a:spLocks noChangeArrowheads="1"/>
          </p:cNvSpPr>
          <p:nvPr/>
        </p:nvSpPr>
        <p:spPr bwMode="auto">
          <a:xfrm>
            <a:off x="571500" y="1933575"/>
            <a:ext cx="7962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Ai fini delle designazioni degli addetti del Servizio di Prevenzione e Protezione, il datore di lavoro tiene conto delle dimensioni dell'azienda e dei rischi specifici individuati.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27651" name="Rectangle 13" descr="Carta di giornale"/>
          <p:cNvSpPr>
            <a:spLocks noChangeArrowheads="1"/>
          </p:cNvSpPr>
          <p:nvPr/>
        </p:nvSpPr>
        <p:spPr bwMode="auto">
          <a:xfrm>
            <a:off x="612775" y="3789363"/>
            <a:ext cx="5072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 lavoratori non possono, se non per giustificato motivo, rifiutare la designazione.</a:t>
            </a:r>
            <a:r>
              <a:rPr lang="en-US" altLang="it-IT">
                <a:latin typeface="Calibri" pitchFamily="34" charset="0"/>
                <a:sym typeface="MS PMincho" pitchFamily="18" charset="-128"/>
              </a:rPr>
              <a:t> </a:t>
            </a:r>
          </a:p>
          <a:p>
            <a:pPr algn="just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6077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0087DD0-5B38-416B-A478-E87CAC24FAF7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12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0775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3357563"/>
            <a:ext cx="231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 descr="Carta di giornale"/>
          <p:cNvSpPr>
            <a:spLocks noChangeArrowheads="1"/>
          </p:cNvSpPr>
          <p:nvPr/>
        </p:nvSpPr>
        <p:spPr bwMode="auto">
          <a:xfrm>
            <a:off x="571500" y="2070100"/>
            <a:ext cx="796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it-IT">
              <a:latin typeface="Calibri" pitchFamily="34" charset="0"/>
              <a:sym typeface="MS PMincho" pitchFamily="18" charset="-128"/>
            </a:endParaRPr>
          </a:p>
          <a:p>
            <a:pPr algn="just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28675" name="Rectangle 13" descr="Carta di giornale"/>
          <p:cNvSpPr>
            <a:spLocks noChangeArrowheads="1"/>
          </p:cNvSpPr>
          <p:nvPr/>
        </p:nvSpPr>
        <p:spPr bwMode="auto">
          <a:xfrm>
            <a:off x="755650" y="1196975"/>
            <a:ext cx="5073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Essi devono essere formati, essere in numero sufficiente e disporre di attrezzature adeguate, tenendo conto delle dimensioni e dei rischi specifici dell’azienda.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6179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351E264-2F59-476C-870D-6CCEBA92F38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13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179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123950"/>
            <a:ext cx="25193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2845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997200"/>
            <a:ext cx="107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2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4868863"/>
            <a:ext cx="11795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3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3502025"/>
            <a:ext cx="1211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4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4076700"/>
            <a:ext cx="11525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5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4797425"/>
            <a:ext cx="815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6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79613" y="2060575"/>
            <a:ext cx="65563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7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44800" y="2349500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8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60475" y="2708275"/>
            <a:ext cx="501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 descr="Carta di giornale"/>
          <p:cNvSpPr>
            <a:spLocks noChangeArrowheads="1"/>
          </p:cNvSpPr>
          <p:nvPr/>
        </p:nvSpPr>
        <p:spPr bwMode="auto">
          <a:xfrm>
            <a:off x="642938" y="4500563"/>
            <a:ext cx="778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Il datore di lavoro deve, salvo eccezioni debitamente motivate, astenersi dal chiedere ai lavoratori di riprendere la loro attività in una situazione di lavoro in cui persiste un </a:t>
            </a:r>
            <a:r>
              <a:rPr lang="it-IT" altLang="en-US" b="1">
                <a:latin typeface="Calibri" pitchFamily="34" charset="0"/>
                <a:sym typeface="MS PMincho" pitchFamily="18" charset="-128"/>
              </a:rPr>
              <a:t>pericolo grave ed immediato</a:t>
            </a:r>
            <a:r>
              <a:rPr lang="it-IT" altLang="en-US">
                <a:latin typeface="Calibri" pitchFamily="34" charset="0"/>
                <a:sym typeface="MS PMincho" pitchFamily="18" charset="-128"/>
              </a:rPr>
              <a:t>.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29699" name="Picture 4" descr="Carta di giorn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071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arta di giorna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109788"/>
            <a:ext cx="2643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8DCB971F-1875-4F92-B49E-4AFC85CDF3A1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14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8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 descr="Carta di giornale"/>
          <p:cNvSpPr>
            <a:spLocks noChangeArrowheads="1"/>
          </p:cNvSpPr>
          <p:nvPr/>
        </p:nvSpPr>
        <p:spPr bwMode="auto">
          <a:xfrm>
            <a:off x="252413" y="1782763"/>
            <a:ext cx="35718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Il lavoratore che, in caso di pericolo grave, immediato, si allontana dal posto di lavoro o da una zona pericolosa, non puo' subire pregiudizio alcuno e deve essere protetto da qualsiasi conseguenza dannosa.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33795" name="Rectangle 9" descr="Carta di giornale"/>
          <p:cNvSpPr>
            <a:spLocks noChangeArrowheads="1"/>
          </p:cNvSpPr>
          <p:nvPr/>
        </p:nvSpPr>
        <p:spPr bwMode="auto">
          <a:xfrm>
            <a:off x="4645025" y="1773238"/>
            <a:ext cx="40005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Il lavoratore che, in caso di pericolo grave e immediato e nell'impossibilità di contattare il competente superiore gerarchico, prende misure per evitare le conseguenze di tale pericolo, non puo' subire pregiudizio per tale azione, a meno che non abbia commesso una grave negligenza.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33796" name="TextBox 15"/>
          <p:cNvSpPr txBox="1">
            <a:spLocks noChangeArrowheads="1"/>
          </p:cNvSpPr>
          <p:nvPr/>
        </p:nvSpPr>
        <p:spPr bwMode="auto">
          <a:xfrm>
            <a:off x="323850" y="1052513"/>
            <a:ext cx="88201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altLang="it-IT" sz="2800">
              <a:solidFill>
                <a:srgbClr val="33CCFF"/>
              </a:solidFill>
              <a:latin typeface="Antique Olive CompactPS" pitchFamily="34" charset="0"/>
              <a:sym typeface="MS PMincho" pitchFamily="18" charset="-128"/>
            </a:endParaRPr>
          </a:p>
          <a:p>
            <a:pPr algn="ctr"/>
            <a:endParaRPr lang="it-IT" altLang="it-IT" sz="2800">
              <a:solidFill>
                <a:srgbClr val="33CCFF"/>
              </a:solidFill>
              <a:latin typeface="Antique Olive CompactPS" pitchFamily="34" charset="0"/>
              <a:sym typeface="MS PMincho" pitchFamily="18" charset="-128"/>
            </a:endParaRPr>
          </a:p>
        </p:txBody>
      </p:sp>
      <p:sp>
        <p:nvSpPr>
          <p:cNvPr id="16384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B8FFC35-B12A-4BFD-BCFE-A97767106CD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15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3849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035425"/>
            <a:ext cx="2486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0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1238" y="4508500"/>
            <a:ext cx="308768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Diritti dei Lavoratori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 descr="Carta di giornale"/>
          <p:cNvSpPr>
            <a:spLocks noChangeArrowheads="1"/>
          </p:cNvSpPr>
          <p:nvPr/>
        </p:nvSpPr>
        <p:spPr bwMode="auto">
          <a:xfrm>
            <a:off x="539750" y="1630274"/>
            <a:ext cx="5111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Tutto il Personale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: 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Avvisa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in caso di emergenza, il personale designato alla gestione dell’emergenza e/o centrale operativa.</a:t>
            </a:r>
          </a:p>
        </p:txBody>
      </p:sp>
      <p:sp>
        <p:nvSpPr>
          <p:cNvPr id="34819" name="Rectangle 13" descr="Carta di giornale"/>
          <p:cNvSpPr>
            <a:spLocks noChangeArrowheads="1"/>
          </p:cNvSpPr>
          <p:nvPr/>
        </p:nvSpPr>
        <p:spPr bwMode="auto">
          <a:xfrm>
            <a:off x="684213" y="3422561"/>
            <a:ext cx="7962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03500" indent="-2603500" algn="just"/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Addetto all'Emergenza: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  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Reprime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piccoli focolai di incendi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Presta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il primo soccorso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Verifica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, in caso di evacuazione, l’ordinata e la corretta uscita del personale </a:t>
            </a:r>
          </a:p>
        </p:txBody>
      </p:sp>
      <p:sp>
        <p:nvSpPr>
          <p:cNvPr id="164869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6487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B8F8935-E976-497C-843E-010148C0D58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16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487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4868863"/>
            <a:ext cx="1606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565400"/>
            <a:ext cx="1800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5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981075"/>
            <a:ext cx="1295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6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5438" y="484981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Responsabilità e coinvolgimenti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8" descr="Carta di giornale"/>
          <p:cNvSpPr>
            <a:spLocks noChangeArrowheads="1"/>
          </p:cNvSpPr>
          <p:nvPr/>
        </p:nvSpPr>
        <p:spPr bwMode="auto">
          <a:xfrm>
            <a:off x="252413" y="1285875"/>
            <a:ext cx="5111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Chiunque individui un principio di incendio o rilevi qualche altro fatto anomalo (presenza di fumo, allagamenti, perdite di acqua, scoppi, crolli, spargimento di sostanze infiammabili, ecc.) deve informare immediatamente il diretto responsabile e l'addetto all' emergenza segnalando: </a:t>
            </a:r>
          </a:p>
        </p:txBody>
      </p:sp>
      <p:sp>
        <p:nvSpPr>
          <p:cNvPr id="35844" name="Rectangle 10" descr="Carta di giornale"/>
          <p:cNvSpPr>
            <a:spLocks noChangeArrowheads="1"/>
          </p:cNvSpPr>
          <p:nvPr/>
        </p:nvSpPr>
        <p:spPr bwMode="auto">
          <a:xfrm>
            <a:off x="5076825" y="3500438"/>
            <a:ext cx="36718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03500" indent="-2603500"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1. la natura dell'emergenza </a:t>
            </a:r>
          </a:p>
          <a:p>
            <a:pPr marL="2603500" indent="-2603500"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2. il luogo da cui sta parlando </a:t>
            </a:r>
          </a:p>
          <a:p>
            <a:pPr marL="2603500" indent="-2603500"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3. l'eventuale presenza di infortunati </a:t>
            </a:r>
          </a:p>
          <a:p>
            <a:pPr marL="2603500" indent="-2603500"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4. le proprie generalità </a:t>
            </a:r>
          </a:p>
        </p:txBody>
      </p:sp>
      <p:sp>
        <p:nvSpPr>
          <p:cNvPr id="35845" name="Rectangle 11" descr="Carta di giornale"/>
          <p:cNvSpPr>
            <a:spLocks noChangeArrowheads="1"/>
          </p:cNvSpPr>
          <p:nvPr/>
        </p:nvSpPr>
        <p:spPr bwMode="auto">
          <a:xfrm>
            <a:off x="611188" y="5073650"/>
            <a:ext cx="8207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it-IT" altLang="it-IT">
              <a:latin typeface="Calibri" pitchFamily="34" charset="0"/>
              <a:sym typeface="MS PMincho" pitchFamily="18" charset="-128"/>
            </a:endParaRPr>
          </a:p>
          <a:p>
            <a:pPr algn="just" eaLnBrk="0" hangingPunct="0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35846" name="Picture 12" descr="PH01623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341438"/>
            <a:ext cx="20939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5" name="Text Box 2" descr="Carta di giornale"/>
          <p:cNvSpPr txBox="1">
            <a:spLocks noChangeArrowheads="1"/>
          </p:cNvSpPr>
          <p:nvPr/>
        </p:nvSpPr>
        <p:spPr bwMode="auto">
          <a:xfrm>
            <a:off x="0" y="117475"/>
            <a:ext cx="9144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65899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39E87F9-63A4-4967-8CAB-CDC5D0E99DD0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17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590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3357563"/>
            <a:ext cx="2279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1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260350"/>
            <a:ext cx="1000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2" name="Rettangolo 14"/>
          <p:cNvSpPr>
            <a:spLocks noChangeArrowheads="1"/>
          </p:cNvSpPr>
          <p:nvPr/>
        </p:nvSpPr>
        <p:spPr bwMode="auto">
          <a:xfrm>
            <a:off x="684213" y="5084763"/>
            <a:ext cx="7056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it-IT"/>
              <a:t>imparate o tenete in evidenza, il numero di emergenza: </a:t>
            </a:r>
            <a:r>
              <a:rPr lang="it-IT">
                <a:solidFill>
                  <a:srgbClr val="FF0000"/>
                </a:solidFill>
              </a:rPr>
              <a:t>055/4685.999, interno 2999</a:t>
            </a:r>
            <a:r>
              <a:rPr lang="it-IT"/>
              <a:t>.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it-IT"/>
              <a:t>prendete atto del numero della portineria del vostro edificio, da utilizzare insieme o in alternativa al numero di emergenza in caso di pericolo, </a:t>
            </a:r>
            <a:r>
              <a:rPr lang="it-IT">
                <a:solidFill>
                  <a:srgbClr val="FF0000"/>
                </a:solidFill>
              </a:rPr>
              <a:t>055/4685.999, interno 2999</a:t>
            </a:r>
            <a:r>
              <a:rPr lang="it-IT"/>
              <a:t>.</a:t>
            </a:r>
          </a:p>
        </p:txBody>
      </p:sp>
      <p:sp>
        <p:nvSpPr>
          <p:cNvPr id="16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7380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Segnalazione del pericolo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8" descr="Carta di giornale"/>
          <p:cNvSpPr>
            <a:spLocks noChangeArrowheads="1"/>
          </p:cNvSpPr>
          <p:nvPr/>
        </p:nvSpPr>
        <p:spPr bwMode="auto">
          <a:xfrm>
            <a:off x="252413" y="1971675"/>
            <a:ext cx="5111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36868" name="Rectangle 10" descr="Carta di giornale"/>
          <p:cNvSpPr>
            <a:spLocks noChangeArrowheads="1"/>
          </p:cNvSpPr>
          <p:nvPr/>
        </p:nvSpPr>
        <p:spPr bwMode="auto">
          <a:xfrm>
            <a:off x="5076825" y="3911600"/>
            <a:ext cx="3671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03500" indent="-2603500" algn="just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36869" name="Rectangle 11" descr="Carta di giornale"/>
          <p:cNvSpPr>
            <a:spLocks noChangeArrowheads="1"/>
          </p:cNvSpPr>
          <p:nvPr/>
        </p:nvSpPr>
        <p:spPr bwMode="auto">
          <a:xfrm>
            <a:off x="250825" y="1628775"/>
            <a:ext cx="820896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altLang="it-IT">
                <a:latin typeface="Calibri" pitchFamily="34" charset="0"/>
                <a:sym typeface="MS PMincho" pitchFamily="18" charset="-128"/>
              </a:rPr>
              <a:t>In caso di incendio è preferibile utilizzare anche gli appositi pulsanti di allarme. Deve avvertire immediatamente il proprio Responsabile, le persone che possono essere coinvolte dagli sviluppi dell'evento e gli incaricati alla lotta all'emergenza. </a:t>
            </a:r>
          </a:p>
        </p:txBody>
      </p:sp>
      <p:sp>
        <p:nvSpPr>
          <p:cNvPr id="166918" name="Text Box 2" descr="Carta di giornale"/>
          <p:cNvSpPr txBox="1">
            <a:spLocks noChangeArrowheads="1"/>
          </p:cNvSpPr>
          <p:nvPr/>
        </p:nvSpPr>
        <p:spPr bwMode="auto">
          <a:xfrm>
            <a:off x="0" y="117475"/>
            <a:ext cx="9144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6692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DDFA546-288E-43B0-8817-85C38E169699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18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6923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2924175"/>
            <a:ext cx="12239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4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3500438"/>
            <a:ext cx="1466850" cy="190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6925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4581525"/>
            <a:ext cx="28082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6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013325"/>
            <a:ext cx="13557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7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92417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8675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Segnalazione del pericolo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 descr="Carta di giornale"/>
          <p:cNvSpPr txBox="1">
            <a:spLocks noChangeArrowheads="1"/>
          </p:cNvSpPr>
          <p:nvPr/>
        </p:nvSpPr>
        <p:spPr bwMode="auto">
          <a:xfrm>
            <a:off x="36513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n-lt"/>
              </a:rPr>
              <a:t>Intervento di Emergenza</a:t>
            </a:r>
          </a:p>
        </p:txBody>
      </p:sp>
      <p:sp>
        <p:nvSpPr>
          <p:cNvPr id="37891" name="Rectangle 8" descr="Carta di giornale"/>
          <p:cNvSpPr>
            <a:spLocks noChangeArrowheads="1"/>
          </p:cNvSpPr>
          <p:nvPr/>
        </p:nvSpPr>
        <p:spPr bwMode="auto">
          <a:xfrm>
            <a:off x="396875" y="2133600"/>
            <a:ext cx="8280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Le persone presenti possono tentare un intervento di emergenza, ma solo qualora ne siano in grado e possano farlo senza pregiudizio per la propria o l'altrui incolumità. </a:t>
            </a:r>
          </a:p>
        </p:txBody>
      </p:sp>
      <p:pic>
        <p:nvPicPr>
          <p:cNvPr id="37892" name="Picture 12" descr="j02544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005263"/>
            <a:ext cx="280828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6" descr="Carta di giornale"/>
          <p:cNvSpPr>
            <a:spLocks noChangeArrowheads="1"/>
          </p:cNvSpPr>
          <p:nvPr/>
        </p:nvSpPr>
        <p:spPr bwMode="auto">
          <a:xfrm>
            <a:off x="323850" y="2997200"/>
            <a:ext cx="8280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In caso di focolai di incendio, l'addetto all'emergenza, deve tentare di spegnere le fiamme con gli estintori ubicati al piano, seguendo attentamente le norme di utilizzo.</a:t>
            </a:r>
          </a:p>
        </p:txBody>
      </p:sp>
      <p:sp>
        <p:nvSpPr>
          <p:cNvPr id="167942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67946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B0EEF25-E343-48C6-84AF-81BE38216EED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19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7D00766-2DC8-4604-8E9B-E7C8E71FDE6F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50531" name="Segnaposto contenuto 2"/>
          <p:cNvSpPr>
            <a:spLocks noGrp="1" noChangeArrowheads="1"/>
          </p:cNvSpPr>
          <p:nvPr>
            <p:ph sz="quarter" idx="4294967295"/>
          </p:nvPr>
        </p:nvSpPr>
        <p:spPr>
          <a:xfrm>
            <a:off x="466725" y="1484313"/>
            <a:ext cx="7186613" cy="5041900"/>
          </a:xfrm>
        </p:spPr>
        <p:txBody>
          <a:bodyPr/>
          <a:lstStyle/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Il piano di emergenza - Gestione delle emergenze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Diritti dei lavoratori - </a:t>
            </a:r>
            <a:r>
              <a:rPr lang="it-IT" altLang="en-US" smtClean="0">
                <a:ea typeface="NSimSun" pitchFamily="49" charset="-122"/>
              </a:rPr>
              <a:t>Responsabilità e coinvolgimenti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</a:rPr>
              <a:t>Segnalazioni di pericolo - Intervento di emergenza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</a:rPr>
              <a:t>Modalità di evacuazione - Norme per l'addetto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</a:rPr>
              <a:t>Individuazione delle emergenze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</a:rPr>
              <a:t>Emergenza medica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</a:rPr>
              <a:t>Allagamenti - trombe d'aria 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Terremoti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Mancanza elettricità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Emergenza dovuta ad incendi</a:t>
            </a:r>
          </a:p>
          <a:p>
            <a:pPr eaLnBrk="1" hangingPunct="1"/>
            <a:r>
              <a:rPr lang="it-IT" altLang="en-US" smtClean="0">
                <a:ea typeface="NSimSun" pitchFamily="49" charset="-122"/>
                <a:sym typeface="Calibri" pitchFamily="34" charset="0"/>
              </a:rPr>
              <a:t>Evacuazione</a:t>
            </a:r>
          </a:p>
          <a:p>
            <a:pPr eaLnBrk="1" hangingPunct="1"/>
            <a:endParaRPr lang="it-IT" altLang="en-US" smtClean="0">
              <a:ea typeface="NSimSun" pitchFamily="49" charset="-122"/>
            </a:endParaRPr>
          </a:p>
          <a:p>
            <a:pPr eaLnBrk="1" hangingPunct="1"/>
            <a:endParaRPr lang="it-IT" altLang="en-US" smtClean="0">
              <a:ea typeface="NSimSun" pitchFamily="49" charset="-122"/>
            </a:endParaRPr>
          </a:p>
          <a:p>
            <a:pPr eaLnBrk="1" hangingPunct="1"/>
            <a:endParaRPr lang="it-IT" altLang="en-US" smtClean="0">
              <a:ea typeface="NSimSun" pitchFamily="49" charset="-122"/>
            </a:endParaRPr>
          </a:p>
          <a:p>
            <a:pPr eaLnBrk="1" hangingPunct="1"/>
            <a:endParaRPr lang="it-IT" altLang="en-US" smtClean="0">
              <a:ea typeface="NSimSun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it-IT" altLang="en-US" smtClean="0">
              <a:ea typeface="NSimSun" pitchFamily="49" charset="-122"/>
            </a:endParaRPr>
          </a:p>
          <a:p>
            <a:pPr eaLnBrk="1" hangingPunct="1"/>
            <a:endParaRPr lang="it-IT" altLang="en-US" smtClean="0">
              <a:ea typeface="NSimSun" pitchFamily="49" charset="-122"/>
            </a:endParaRPr>
          </a:p>
        </p:txBody>
      </p:sp>
      <p:sp>
        <p:nvSpPr>
          <p:cNvPr id="150532" name="Titolo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>
                <a:sym typeface="Calibri" pitchFamily="34" charset="0"/>
              </a:rPr>
              <a:t>Argomenti</a:t>
            </a:r>
            <a:endParaRPr lang="it-IT" altLang="it-IT" smtClean="0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3525" y="549275"/>
            <a:ext cx="6651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 descr="Carta di giornale"/>
          <p:cNvSpPr txBox="1">
            <a:spLocks noChangeArrowheads="1"/>
          </p:cNvSpPr>
          <p:nvPr/>
        </p:nvSpPr>
        <p:spPr bwMode="auto">
          <a:xfrm>
            <a:off x="36513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Modalità di Evacuazione</a:t>
            </a:r>
          </a:p>
        </p:txBody>
      </p:sp>
      <p:sp>
        <p:nvSpPr>
          <p:cNvPr id="38915" name="Rectangle 8" descr="Carta di giornale"/>
          <p:cNvSpPr>
            <a:spLocks noChangeArrowheads="1"/>
          </p:cNvSpPr>
          <p:nvPr/>
        </p:nvSpPr>
        <p:spPr bwMode="auto">
          <a:xfrm>
            <a:off x="468313" y="2354263"/>
            <a:ext cx="8280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Se viene impartito l'ordine di evacuazione dal responsabile all'emergenza tutto il personale presente deve dirigersi verso le Uscite di Sicurezza, come indicato dai segnali di uscita. </a:t>
            </a:r>
          </a:p>
        </p:txBody>
      </p:sp>
      <p:pic>
        <p:nvPicPr>
          <p:cNvPr id="38916" name="Picture 11" descr="usci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717925"/>
            <a:ext cx="2143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6896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B0633B7-0F35-4DCA-A596-7546F5EA2397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20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4941888"/>
            <a:ext cx="1655762" cy="1384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897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1650" y="3573463"/>
            <a:ext cx="23971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3" descr="Carta di giornale"/>
          <p:cNvSpPr txBox="1">
            <a:spLocks noChangeArrowheads="1"/>
          </p:cNvSpPr>
          <p:nvPr/>
        </p:nvSpPr>
        <p:spPr bwMode="auto">
          <a:xfrm>
            <a:off x="36513" y="333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Modalità di Evacuazione</a:t>
            </a:r>
          </a:p>
        </p:txBody>
      </p:sp>
      <p:sp>
        <p:nvSpPr>
          <p:cNvPr id="39939" name="Rectangle 8" descr="Carta di giornale"/>
          <p:cNvSpPr>
            <a:spLocks noChangeArrowheads="1"/>
          </p:cNvSpPr>
          <p:nvPr/>
        </p:nvSpPr>
        <p:spPr bwMode="auto">
          <a:xfrm>
            <a:off x="396875" y="1123950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b="1" dirty="0">
                <a:latin typeface="Calibri" pitchFamily="34" charset="0"/>
                <a:sym typeface="MS PMincho" pitchFamily="18" charset="-128"/>
              </a:rPr>
              <a:t>DURANTE L'EVACUAZIONE BISOGNA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: </a:t>
            </a:r>
          </a:p>
          <a:p>
            <a:pPr algn="just"/>
            <a:endParaRPr lang="it-IT" altLang="it-IT" dirty="0">
              <a:latin typeface="Calibri" pitchFamily="34" charset="0"/>
              <a:sym typeface="MS PMincho" pitchFamily="18" charset="-128"/>
            </a:endParaRP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abbandonare lo stabile senza indugi, ordinatamente e con calma, senza creare allarmismi o confusione e senza intralciare i soccorsi; </a:t>
            </a:r>
          </a:p>
        </p:txBody>
      </p:sp>
      <p:pic>
        <p:nvPicPr>
          <p:cNvPr id="39940" name="Picture 11" descr="j03034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365625"/>
            <a:ext cx="1368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2" descr="j02904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221163"/>
            <a:ext cx="1306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3" descr="j029529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4292600"/>
            <a:ext cx="177641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Line 14"/>
          <p:cNvSpPr>
            <a:spLocks noChangeShapeType="1"/>
          </p:cNvSpPr>
          <p:nvPr/>
        </p:nvSpPr>
        <p:spPr bwMode="auto">
          <a:xfrm>
            <a:off x="250825" y="4221163"/>
            <a:ext cx="1152525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 flipV="1">
            <a:off x="250825" y="4221163"/>
            <a:ext cx="11525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2051050" y="4221163"/>
            <a:ext cx="1152525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6" name="Line 17"/>
          <p:cNvSpPr>
            <a:spLocks noChangeShapeType="1"/>
          </p:cNvSpPr>
          <p:nvPr/>
        </p:nvSpPr>
        <p:spPr bwMode="auto">
          <a:xfrm flipV="1">
            <a:off x="2051050" y="4221163"/>
            <a:ext cx="11525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>
            <a:off x="3851275" y="4292600"/>
            <a:ext cx="1152525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 flipV="1">
            <a:off x="3851275" y="4292600"/>
            <a:ext cx="11525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9" name="Rectangle 33" descr="Carta di giornale"/>
          <p:cNvSpPr>
            <a:spLocks noChangeArrowheads="1"/>
          </p:cNvSpPr>
          <p:nvPr/>
        </p:nvSpPr>
        <p:spPr bwMode="auto">
          <a:xfrm>
            <a:off x="395536" y="2492375"/>
            <a:ext cx="8281739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b="1" dirty="0">
                <a:latin typeface="Calibri" pitchFamily="34" charset="0"/>
                <a:sym typeface="MS PMincho" pitchFamily="18" charset="-128"/>
              </a:rPr>
              <a:t>non portare a seguito ombrelli, borsoni o pacchi ingombranti o pesanti; </a:t>
            </a:r>
          </a:p>
          <a:p>
            <a:pPr marL="363538" indent="-363538" algn="just">
              <a:buFontTx/>
              <a:buChar char="•"/>
            </a:pPr>
            <a:r>
              <a:rPr lang="it-IT" altLang="it-IT" b="1" dirty="0">
                <a:latin typeface="Calibri" pitchFamily="34" charset="0"/>
                <a:sym typeface="MS PMincho" pitchFamily="18" charset="-128"/>
              </a:rPr>
              <a:t>non tornare indietro per nessun motivo;</a:t>
            </a:r>
          </a:p>
          <a:p>
            <a:pPr marL="363538" indent="-363538" algn="just">
              <a:buFontTx/>
              <a:buChar char="•"/>
            </a:pPr>
            <a:r>
              <a:rPr lang="it-IT" altLang="it-IT" b="1" dirty="0">
                <a:latin typeface="Calibri" pitchFamily="34" charset="0"/>
                <a:sym typeface="MS PMincho" pitchFamily="18" charset="-128"/>
              </a:rPr>
              <a:t>non ostruire gli accessi dello stabile.</a:t>
            </a:r>
          </a:p>
        </p:txBody>
      </p:sp>
      <p:sp>
        <p:nvSpPr>
          <p:cNvPr id="169998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7000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9DD40D7-0ECD-43E3-BD9D-AAFCE2724781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21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0003" name="Picture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525" y="4437063"/>
            <a:ext cx="2305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3" descr="Carta di giornale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Modalità di Evacuazione</a:t>
            </a:r>
          </a:p>
        </p:txBody>
      </p:sp>
      <p:sp>
        <p:nvSpPr>
          <p:cNvPr id="40963" name="Rectangle 8" descr="Carta di giornale"/>
          <p:cNvSpPr>
            <a:spLocks noChangeArrowheads="1"/>
          </p:cNvSpPr>
          <p:nvPr/>
        </p:nvSpPr>
        <p:spPr bwMode="auto">
          <a:xfrm>
            <a:off x="468313" y="1268413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IN PRESENZA DI FUMO O FIAMME È OPPORTUNO: </a:t>
            </a:r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40964" name="Rectangle 28" descr="Carta di giornale"/>
          <p:cNvSpPr>
            <a:spLocks noChangeArrowheads="1"/>
          </p:cNvSpPr>
          <p:nvPr/>
        </p:nvSpPr>
        <p:spPr bwMode="auto">
          <a:xfrm>
            <a:off x="468313" y="16287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se possibile, bagnare un fazzoletto e legarlo sulla bocca e sul naso, in modo da proteggere, per quanto possibile, le vie respiratorie dal fumo; </a:t>
            </a:r>
          </a:p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se disponibili, utilizzare indumenti di lana in modo da proteggere la testa , il volto e le mani.</a:t>
            </a:r>
          </a:p>
        </p:txBody>
      </p:sp>
      <p:sp>
        <p:nvSpPr>
          <p:cNvPr id="171015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BC9F1C4-620F-44DE-A1C5-3E84FA0CE2A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22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101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2375" y="3933825"/>
            <a:ext cx="33464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7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8963" y="1412875"/>
            <a:ext cx="2152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 descr="Carta di giornale"/>
          <p:cNvSpPr txBox="1">
            <a:spLocks noChangeArrowheads="1"/>
          </p:cNvSpPr>
          <p:nvPr/>
        </p:nvSpPr>
        <p:spPr bwMode="auto">
          <a:xfrm>
            <a:off x="0" y="4048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Norme per l’addetto</a:t>
            </a:r>
          </a:p>
        </p:txBody>
      </p:sp>
      <p:sp>
        <p:nvSpPr>
          <p:cNvPr id="45059" name="Rectangle 8" descr="Carta di giornale"/>
          <p:cNvSpPr>
            <a:spLocks noChangeArrowheads="1"/>
          </p:cNvSpPr>
          <p:nvPr/>
        </p:nvSpPr>
        <p:spPr bwMode="auto">
          <a:xfrm>
            <a:off x="323850" y="2343150"/>
            <a:ext cx="842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In caso d'incendio o di pericolo generico accertato le azioni da eseguire vengono coordinate da un'unica persona, alla quale devono arrivare il maggior numero di informazioni possibili sull'evento e che deve prendere le opportune decisioni operative.</a:t>
            </a:r>
          </a:p>
        </p:txBody>
      </p:sp>
      <p:sp>
        <p:nvSpPr>
          <p:cNvPr id="172036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72039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1641018-D7EF-4CA5-A74B-AF6CC8C36774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23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2040" name="Picture 11"/>
          <p:cNvPicPr>
            <a:picLocks noChangeAspect="1" noChangeArrowheads="1"/>
          </p:cNvPicPr>
          <p:nvPr/>
        </p:nvPicPr>
        <p:blipFill>
          <a:blip r:embed="rId2" cstate="email"/>
          <a:srcRect r="10611"/>
          <a:stretch>
            <a:fillRect/>
          </a:stretch>
        </p:blipFill>
        <p:spPr bwMode="auto">
          <a:xfrm>
            <a:off x="3394075" y="3579813"/>
            <a:ext cx="20415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3" descr="Carta di giornale"/>
          <p:cNvSpPr txBox="1">
            <a:spLocks noChangeArrowheads="1"/>
          </p:cNvSpPr>
          <p:nvPr/>
        </p:nvSpPr>
        <p:spPr bwMode="auto">
          <a:xfrm>
            <a:off x="36513" y="333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Norme per l’addetto</a:t>
            </a:r>
          </a:p>
        </p:txBody>
      </p:sp>
      <p:sp>
        <p:nvSpPr>
          <p:cNvPr id="46083" name="Rectangle 10" descr="Carta di giornale"/>
          <p:cNvSpPr>
            <a:spLocks noChangeArrowheads="1"/>
          </p:cNvSpPr>
          <p:nvPr/>
        </p:nvSpPr>
        <p:spPr bwMode="auto">
          <a:xfrm>
            <a:off x="396875" y="1339850"/>
            <a:ext cx="7488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b="1">
                <a:latin typeface="Calibri" pitchFamily="34" charset="0"/>
                <a:sym typeface="MS PMincho" pitchFamily="18" charset="-128"/>
              </a:rPr>
              <a:t>Incendio o pericolo generico accertato:</a:t>
            </a:r>
            <a:r>
              <a:rPr lang="it-IT" altLang="en-US">
                <a:latin typeface="Calibri" pitchFamily="34" charset="0"/>
                <a:sym typeface="MS PMincho" pitchFamily="18" charset="-128"/>
              </a:rPr>
              <a:t> </a:t>
            </a:r>
          </a:p>
        </p:txBody>
      </p:sp>
      <p:sp>
        <p:nvSpPr>
          <p:cNvPr id="46084" name="Rectangle 19" descr="Carta di giornale"/>
          <p:cNvSpPr>
            <a:spLocks noChangeArrowheads="1"/>
          </p:cNvSpPr>
          <p:nvPr/>
        </p:nvSpPr>
        <p:spPr bwMode="auto">
          <a:xfrm>
            <a:off x="468313" y="3273425"/>
            <a:ext cx="835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en-US" b="1">
                <a:latin typeface="Calibri" pitchFamily="34" charset="0"/>
                <a:sym typeface="MS PMincho" pitchFamily="18" charset="-128"/>
              </a:rPr>
              <a:t>Egli o chi per lui delegato,  deve: </a:t>
            </a:r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73061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46094" name="TextBox 18"/>
          <p:cNvSpPr txBox="1">
            <a:spLocks noChangeArrowheads="1"/>
          </p:cNvSpPr>
          <p:nvPr/>
        </p:nvSpPr>
        <p:spPr bwMode="auto">
          <a:xfrm>
            <a:off x="396875" y="1700213"/>
            <a:ext cx="80708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in tal caso il coordinatore dell'emergenza deve valutare la gravita' della situazione recandosi sul posto. </a:t>
            </a:r>
            <a:endParaRPr lang="it-IT" altLang="en-US" b="1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46095" name="TextBox 19"/>
          <p:cNvSpPr txBox="1">
            <a:spLocks noChangeArrowheads="1"/>
          </p:cNvSpPr>
          <p:nvPr/>
        </p:nvSpPr>
        <p:spPr bwMode="auto">
          <a:xfrm>
            <a:off x="428625" y="3571875"/>
            <a:ext cx="821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 qualora necessiti, disporre l'evacuazione della sede </a:t>
            </a:r>
          </a:p>
        </p:txBody>
      </p:sp>
      <p:sp>
        <p:nvSpPr>
          <p:cNvPr id="46096" name="TextBox 19"/>
          <p:cNvSpPr txBox="1">
            <a:spLocks noChangeArrowheads="1"/>
          </p:cNvSpPr>
          <p:nvPr/>
        </p:nvSpPr>
        <p:spPr bwMode="auto">
          <a:xfrm>
            <a:off x="428625" y="3870325"/>
            <a:ext cx="803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 incaricare alla Centrale Operativa di effettuare le telefonate esterne previste (</a:t>
            </a:r>
            <a:r>
              <a:rPr lang="it-IT" altLang="en-US" dirty="0" err="1">
                <a:latin typeface="Calibri" pitchFamily="34" charset="0"/>
                <a:sym typeface="MS PMincho" pitchFamily="18" charset="-128"/>
              </a:rPr>
              <a:t>VV.FF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. Emergenza Medica , ecc.) </a:t>
            </a:r>
          </a:p>
        </p:txBody>
      </p:sp>
      <p:sp>
        <p:nvSpPr>
          <p:cNvPr id="46097" name="TextBox 20"/>
          <p:cNvSpPr txBox="1">
            <a:spLocks noChangeArrowheads="1"/>
          </p:cNvSpPr>
          <p:nvPr/>
        </p:nvSpPr>
        <p:spPr bwMode="auto">
          <a:xfrm>
            <a:off x="428625" y="4441825"/>
            <a:ext cx="803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 fa sospendere immediatamente il lavoro di imprese esterne, curando di far porre le attrezzature in sicurezza e di disporre l'immediata evacuazione di tutte le persone, ponendo particolare attenzione ai portatori di handicap, anche di tipo temporaneo, ai visitatori ;</a:t>
            </a:r>
          </a:p>
        </p:txBody>
      </p:sp>
      <p:sp>
        <p:nvSpPr>
          <p:cNvPr id="46098" name="TextBox 21"/>
          <p:cNvSpPr txBox="1">
            <a:spLocks noChangeArrowheads="1"/>
          </p:cNvSpPr>
          <p:nvPr/>
        </p:nvSpPr>
        <p:spPr bwMode="auto">
          <a:xfrm>
            <a:off x="468313" y="5589588"/>
            <a:ext cx="757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 fermare gli impianti di condizionamento e di riscaldamento; </a:t>
            </a:r>
          </a:p>
        </p:txBody>
      </p:sp>
      <p:sp>
        <p:nvSpPr>
          <p:cNvPr id="46099" name="TextBox 22"/>
          <p:cNvSpPr txBox="1">
            <a:spLocks noChangeArrowheads="1"/>
          </p:cNvSpPr>
          <p:nvPr/>
        </p:nvSpPr>
        <p:spPr bwMode="auto">
          <a:xfrm>
            <a:off x="468313" y="5930900"/>
            <a:ext cx="7572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 interrompere l'erogazione di energia elettrica ed il gas; assicurarsi che nessuno sia bloccato in ascensore o chiuso nei bagni.</a:t>
            </a:r>
          </a:p>
        </p:txBody>
      </p:sp>
      <p:sp>
        <p:nvSpPr>
          <p:cNvPr id="173076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B589FD7-DBD9-4FCD-93A0-992877978655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24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307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2276475"/>
            <a:ext cx="2293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8" name="Picture 2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068638"/>
            <a:ext cx="71278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 descr="Carta di giornale"/>
          <p:cNvSpPr txBox="1">
            <a:spLocks noChangeArrowheads="1"/>
          </p:cNvSpPr>
          <p:nvPr/>
        </p:nvSpPr>
        <p:spPr bwMode="auto">
          <a:xfrm>
            <a:off x="0" y="4048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Individuazione delle emergenze</a:t>
            </a:r>
          </a:p>
        </p:txBody>
      </p:sp>
      <p:sp>
        <p:nvSpPr>
          <p:cNvPr id="47107" name="Rectangle 8" descr="Carta di giornale"/>
          <p:cNvSpPr>
            <a:spLocks noChangeArrowheads="1"/>
          </p:cNvSpPr>
          <p:nvPr/>
        </p:nvSpPr>
        <p:spPr bwMode="auto">
          <a:xfrm>
            <a:off x="323850" y="1773238"/>
            <a:ext cx="864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Le tipologie delle emergenze ipotizzabili e prevedibili nelle sedi in esame sono: </a:t>
            </a:r>
          </a:p>
        </p:txBody>
      </p:sp>
      <p:sp>
        <p:nvSpPr>
          <p:cNvPr id="47113" name="TextBox 14"/>
          <p:cNvSpPr txBox="1">
            <a:spLocks noChangeArrowheads="1"/>
          </p:cNvSpPr>
          <p:nvPr/>
        </p:nvSpPr>
        <p:spPr bwMode="auto">
          <a:xfrm>
            <a:off x="468313" y="2205038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Emergenze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mediche (traumi, incidenti, malori), che coinvolgono i dipendenti ed in generale persone esterne, presenti per convegni, ecc. </a:t>
            </a:r>
          </a:p>
        </p:txBody>
      </p:sp>
      <p:sp>
        <p:nvSpPr>
          <p:cNvPr id="47114" name="TextBox 15"/>
          <p:cNvSpPr txBox="1">
            <a:spLocks noChangeArrowheads="1"/>
          </p:cNvSpPr>
          <p:nvPr/>
        </p:nvSpPr>
        <p:spPr bwMode="auto">
          <a:xfrm>
            <a:off x="468313" y="5084763"/>
            <a:ext cx="778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Emergenza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dovuta ad allagamenti e danni da acqua in genere e terremoti. </a:t>
            </a:r>
          </a:p>
        </p:txBody>
      </p:sp>
      <p:sp>
        <p:nvSpPr>
          <p:cNvPr id="47115" name="TextBox 17"/>
          <p:cNvSpPr txBox="1">
            <a:spLocks noChangeArrowheads="1"/>
          </p:cNvSpPr>
          <p:nvPr/>
        </p:nvSpPr>
        <p:spPr bwMode="auto">
          <a:xfrm>
            <a:off x="468313" y="5518150"/>
            <a:ext cx="757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Emergenza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dovuta ad incendi in genere ed esplosioni. </a:t>
            </a:r>
          </a:p>
        </p:txBody>
      </p:sp>
      <p:sp>
        <p:nvSpPr>
          <p:cNvPr id="17409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68D0449-A636-42BB-BCF0-6C5B335002D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25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409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3141663"/>
            <a:ext cx="20875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4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933825"/>
            <a:ext cx="2822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5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875" y="2852738"/>
            <a:ext cx="3409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3429000"/>
            <a:ext cx="207803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 descr="Carta di giornale"/>
          <p:cNvSpPr txBox="1"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Medica</a:t>
            </a:r>
          </a:p>
        </p:txBody>
      </p:sp>
      <p:sp>
        <p:nvSpPr>
          <p:cNvPr id="51203" name="Rectangle 8" descr="Carta di giornale"/>
          <p:cNvSpPr>
            <a:spLocks noChangeArrowheads="1"/>
          </p:cNvSpPr>
          <p:nvPr/>
        </p:nvSpPr>
        <p:spPr bwMode="auto">
          <a:xfrm>
            <a:off x="250825" y="2000250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Se un dipendente è coinvolto in un incidente oppure è colto da malore, chiunque </a:t>
            </a:r>
          </a:p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sia presente, deve immediatamente informare  l’addetto all’emergenza. </a:t>
            </a:r>
          </a:p>
        </p:txBody>
      </p:sp>
      <p:pic>
        <p:nvPicPr>
          <p:cNvPr id="51204" name="Picture 10" descr="j03466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4448175"/>
            <a:ext cx="14128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1" descr="j03791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42322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Line 12"/>
          <p:cNvSpPr>
            <a:spLocks noChangeShapeType="1"/>
          </p:cNvSpPr>
          <p:nvPr/>
        </p:nvSpPr>
        <p:spPr bwMode="auto">
          <a:xfrm>
            <a:off x="5221288" y="4089400"/>
            <a:ext cx="1944687" cy="16557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7" name="Line 13"/>
          <p:cNvSpPr>
            <a:spLocks noChangeShapeType="1"/>
          </p:cNvSpPr>
          <p:nvPr/>
        </p:nvSpPr>
        <p:spPr bwMode="auto">
          <a:xfrm flipV="1">
            <a:off x="5292725" y="4016375"/>
            <a:ext cx="1728788" cy="17287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8" name="Rectangle 19" descr="Carta di giornale"/>
          <p:cNvSpPr>
            <a:spLocks noChangeArrowheads="1"/>
          </p:cNvSpPr>
          <p:nvPr/>
        </p:nvSpPr>
        <p:spPr bwMode="auto">
          <a:xfrm>
            <a:off x="250825" y="26479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In attesa dell'arrivo dei soccorsi interni, assistere l'infortunato. </a:t>
            </a:r>
          </a:p>
        </p:txBody>
      </p:sp>
      <p:sp>
        <p:nvSpPr>
          <p:cNvPr id="51209" name="Rectangle 20" descr="Carta di giornale"/>
          <p:cNvSpPr>
            <a:spLocks noChangeArrowheads="1"/>
          </p:cNvSpPr>
          <p:nvPr/>
        </p:nvSpPr>
        <p:spPr bwMode="auto">
          <a:xfrm>
            <a:off x="179389" y="3079750"/>
            <a:ext cx="842506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dirty="0">
                <a:latin typeface="Calibri" pitchFamily="34" charset="0"/>
                <a:sym typeface="MS PMincho" pitchFamily="18" charset="-128"/>
              </a:rPr>
              <a:t>Fatta eccezione per casi gravi e di imminente pericolo di vita, non cercare di aiutare la vittima, non spostare e non dare nulla da bere. </a:t>
            </a:r>
          </a:p>
        </p:txBody>
      </p:sp>
      <p:sp>
        <p:nvSpPr>
          <p:cNvPr id="51210" name="Rectangle 21" descr="Carta di giornale"/>
          <p:cNvSpPr>
            <a:spLocks noChangeArrowheads="1"/>
          </p:cNvSpPr>
          <p:nvPr/>
        </p:nvSpPr>
        <p:spPr bwMode="auto">
          <a:xfrm>
            <a:off x="252413" y="38655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In caso di caduta, non muovere l'infortunato. </a:t>
            </a:r>
          </a:p>
        </p:txBody>
      </p:sp>
      <p:sp>
        <p:nvSpPr>
          <p:cNvPr id="175120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A40D5BA-D718-4A61-B754-BD51BE5A700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26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3" descr="Carta di giornale"/>
          <p:cNvSpPr txBox="1">
            <a:spLocks noChangeArrowheads="1"/>
          </p:cNvSpPr>
          <p:nvPr/>
        </p:nvSpPr>
        <p:spPr bwMode="auto">
          <a:xfrm>
            <a:off x="36513" y="188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Medica</a:t>
            </a:r>
          </a:p>
        </p:txBody>
      </p:sp>
      <p:sp>
        <p:nvSpPr>
          <p:cNvPr id="52227" name="Rectangle 8" descr="Carta di giornale"/>
          <p:cNvSpPr>
            <a:spLocks noChangeArrowheads="1"/>
          </p:cNvSpPr>
          <p:nvPr/>
        </p:nvSpPr>
        <p:spPr bwMode="auto">
          <a:xfrm>
            <a:off x="2124075" y="1270000"/>
            <a:ext cx="6842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Evitare di porre alla vittima domande banali o inquisitorie del tipo: </a:t>
            </a:r>
          </a:p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- come è accaduto l'incidente? </a:t>
            </a:r>
          </a:p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- di chi è la colpa, ecc. </a:t>
            </a:r>
          </a:p>
        </p:txBody>
      </p:sp>
      <p:pic>
        <p:nvPicPr>
          <p:cNvPr id="52228" name="Picture 10" descr="j02827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68313" y="1123950"/>
            <a:ext cx="11509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12" descr="Carta di giornale"/>
          <p:cNvSpPr>
            <a:spLocks noChangeArrowheads="1"/>
          </p:cNvSpPr>
          <p:nvPr/>
        </p:nvSpPr>
        <p:spPr bwMode="auto">
          <a:xfrm>
            <a:off x="252413" y="2708275"/>
            <a:ext cx="6553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Conversare il meno possibile, per non accrescere le condizioni di stress della vittima, contribuendo a peggiorare lo shock fisico e psichico. Limitarsi ad esprimere parole</a:t>
            </a:r>
          </a:p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con atteggiamenti di calma e di rassicurazione.</a:t>
            </a:r>
          </a:p>
        </p:txBody>
      </p:sp>
      <p:sp>
        <p:nvSpPr>
          <p:cNvPr id="52230" name="Rectangle 19" descr="Carta di giornale"/>
          <p:cNvSpPr>
            <a:spLocks noChangeArrowheads="1"/>
          </p:cNvSpPr>
          <p:nvPr/>
        </p:nvSpPr>
        <p:spPr bwMode="auto">
          <a:xfrm>
            <a:off x="323850" y="38608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52231" name="Rectangle 20" descr="Carta di giornale"/>
          <p:cNvSpPr>
            <a:spLocks noChangeArrowheads="1"/>
          </p:cNvSpPr>
          <p:nvPr/>
        </p:nvSpPr>
        <p:spPr bwMode="auto">
          <a:xfrm>
            <a:off x="323850" y="5157788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Dopo l'intervento dell'addetto all'emergenza sanitaria, che provvedera' a gestire </a:t>
            </a:r>
          </a:p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il soccorso, restare a disposizione per la ricostruzione dell'accaduto.</a:t>
            </a:r>
          </a:p>
        </p:txBody>
      </p:sp>
      <p:sp>
        <p:nvSpPr>
          <p:cNvPr id="176140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90B994D-989D-43C4-BF35-9DFCAD39E233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27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614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20000">
            <a:off x="6684963" y="3375025"/>
            <a:ext cx="1349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42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9938" y="1800225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 descr="Carta di giornale"/>
          <p:cNvSpPr txBox="1">
            <a:spLocks noChangeArrowheads="1"/>
          </p:cNvSpPr>
          <p:nvPr/>
        </p:nvSpPr>
        <p:spPr bwMode="auto">
          <a:xfrm>
            <a:off x="-101600" y="333375"/>
            <a:ext cx="913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Allagamenti e Trombe d'aria</a:t>
            </a:r>
          </a:p>
          <a:p>
            <a:pPr algn="ctr">
              <a:defRPr/>
            </a:pPr>
            <a:endParaRPr lang="it-IT" altLang="en-US" sz="3200" dirty="0">
              <a:solidFill>
                <a:srgbClr val="3333FF"/>
              </a:solidFill>
              <a:latin typeface="Antique Olive CompactPS" pitchFamily="34" charset="0"/>
            </a:endParaRPr>
          </a:p>
        </p:txBody>
      </p:sp>
      <p:sp>
        <p:nvSpPr>
          <p:cNvPr id="53251" name="Rectangle 8" descr="Carta di giornale"/>
          <p:cNvSpPr>
            <a:spLocks noChangeArrowheads="1"/>
          </p:cNvSpPr>
          <p:nvPr/>
        </p:nvSpPr>
        <p:spPr bwMode="auto">
          <a:xfrm>
            <a:off x="252413" y="1700213"/>
            <a:ext cx="8280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Sono molteplici le cause che possono provocare incidenti e danni danni, come quelle provocate dall'acqua e dal vento: dai semplici allagamenti alle alluvioni, dai forti colpi di vento alle trombe d'aria.</a:t>
            </a:r>
          </a:p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Sono fenomeni per i quali si deve prevedere un'emergenza operativa. </a:t>
            </a:r>
          </a:p>
        </p:txBody>
      </p:sp>
      <p:sp>
        <p:nvSpPr>
          <p:cNvPr id="53253" name="Rectangle 20" descr="Carta di giornale"/>
          <p:cNvSpPr>
            <a:spLocks noChangeArrowheads="1"/>
          </p:cNvSpPr>
          <p:nvPr/>
        </p:nvSpPr>
        <p:spPr bwMode="auto">
          <a:xfrm>
            <a:off x="323850" y="2133600"/>
            <a:ext cx="457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altLang="en-US">
              <a:latin typeface="Calibri" pitchFamily="34" charset="0"/>
              <a:sym typeface="MS PMincho" pitchFamily="18" charset="-128"/>
            </a:endParaRPr>
          </a:p>
          <a:p>
            <a:pPr algn="just"/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53254" name="Rectangle 21" descr="Carta di giornale"/>
          <p:cNvSpPr>
            <a:spLocks noChangeArrowheads="1"/>
          </p:cNvSpPr>
          <p:nvPr/>
        </p:nvSpPr>
        <p:spPr bwMode="auto">
          <a:xfrm>
            <a:off x="323850" y="32845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53255" name="Rectangle 22" descr="Carta di giornale"/>
          <p:cNvSpPr>
            <a:spLocks noChangeArrowheads="1"/>
          </p:cNvSpPr>
          <p:nvPr/>
        </p:nvSpPr>
        <p:spPr bwMode="auto">
          <a:xfrm>
            <a:off x="252413" y="36449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 </a:t>
            </a:r>
          </a:p>
        </p:txBody>
      </p:sp>
      <p:sp>
        <p:nvSpPr>
          <p:cNvPr id="53256" name="Rectangle 23" descr="Carta di giornale"/>
          <p:cNvSpPr>
            <a:spLocks noChangeArrowheads="1"/>
          </p:cNvSpPr>
          <p:nvPr/>
        </p:nvSpPr>
        <p:spPr bwMode="auto">
          <a:xfrm>
            <a:off x="3379788" y="4070350"/>
            <a:ext cx="233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>
                <a:latin typeface="Calibri" pitchFamily="34" charset="0"/>
                <a:sym typeface="MS PMincho" pitchFamily="18" charset="-128"/>
              </a:rPr>
              <a:t> </a:t>
            </a:r>
          </a:p>
        </p:txBody>
      </p:sp>
      <p:sp>
        <p:nvSpPr>
          <p:cNvPr id="177167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A901970-E59E-441A-9541-E188BC590C2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28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502025"/>
            <a:ext cx="2016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3573463"/>
            <a:ext cx="20161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 descr="Carta di giornale"/>
          <p:cNvSpPr txBox="1">
            <a:spLocks noChangeArrowheads="1"/>
          </p:cNvSpPr>
          <p:nvPr/>
        </p:nvSpPr>
        <p:spPr bwMode="auto">
          <a:xfrm>
            <a:off x="-30163" y="333375"/>
            <a:ext cx="91376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Allagamenti e Alluvioni</a:t>
            </a:r>
          </a:p>
        </p:txBody>
      </p:sp>
      <p:sp>
        <p:nvSpPr>
          <p:cNvPr id="54275" name="Rectangle 8" descr="Carta di giornale"/>
          <p:cNvSpPr>
            <a:spLocks noChangeArrowheads="1"/>
          </p:cNvSpPr>
          <p:nvPr/>
        </p:nvSpPr>
        <p:spPr bwMode="auto">
          <a:xfrm>
            <a:off x="179388" y="1136650"/>
            <a:ext cx="849706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Sempre più frequentemente si verificano fenomeni alluvionali, così come</a:t>
            </a:r>
          </a:p>
          <a:p>
            <a:pPr algn="just">
              <a:defRPr/>
            </a:pPr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possono verificarsi allagamenti. </a:t>
            </a:r>
          </a:p>
          <a:p>
            <a:pPr algn="just">
              <a:defRPr/>
            </a:pPr>
            <a:endParaRPr lang="it-IT" altLang="en-US" b="1" dirty="0">
              <a:latin typeface="Calibri" pitchFamily="34" charset="0"/>
              <a:sym typeface="MS PMincho" pitchFamily="18" charset="-128"/>
            </a:endParaRPr>
          </a:p>
          <a:p>
            <a:pPr algn="just">
              <a:defRPr/>
            </a:pPr>
            <a:r>
              <a:rPr lang="it-IT" altLang="en-US" b="1" dirty="0">
                <a:latin typeface="Calibri" pitchFamily="34" charset="0"/>
                <a:sym typeface="MS PMincho" pitchFamily="18" charset="-128"/>
              </a:rPr>
              <a:t>IN QUESTI CASI: </a:t>
            </a:r>
          </a:p>
          <a:p>
            <a:pPr algn="just">
              <a:defRPr/>
            </a:pPr>
            <a:endParaRPr lang="it-IT" altLang="en-US" b="1" dirty="0">
              <a:latin typeface="Calibri" pitchFamily="34" charset="0"/>
              <a:sym typeface="MS PMincho" pitchFamily="18" charset="-128"/>
            </a:endParaRPr>
          </a:p>
          <a:p>
            <a:pPr marL="363538" indent="-363538" algn="just">
              <a:buFontTx/>
              <a:buChar char="•"/>
              <a:defRPr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Restare tranquilli e non muoversi sul bagnato per non scivolare,</a:t>
            </a:r>
          </a:p>
          <a:p>
            <a:pPr marL="363538" indent="-363538" algn="just">
              <a:buFontTx/>
              <a:buChar char="•"/>
              <a:defRPr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Informare immediatamente:</a:t>
            </a:r>
          </a:p>
          <a:p>
            <a:pPr marL="363538" indent="-363538" algn="just">
              <a:buFontTx/>
              <a:buChar char="•"/>
              <a:defRPr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il superiore diretto </a:t>
            </a:r>
          </a:p>
          <a:p>
            <a:pPr marL="363538" indent="-363538" algn="just">
              <a:buFontTx/>
              <a:buChar char="•"/>
              <a:defRPr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l’addetto all'emergenza </a:t>
            </a:r>
          </a:p>
          <a:p>
            <a:pPr marL="363538" indent="-363538" algn="just">
              <a:buFontTx/>
              <a:buChar char="•"/>
              <a:defRPr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Dare informazioni sulla natura, sull'esatta ubicazione e soprattutto sulla </a:t>
            </a: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entità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della perdita di acqua o sulle caratteristiche della inondazione, indicandone la causa, se identificabile. </a:t>
            </a:r>
          </a:p>
        </p:txBody>
      </p:sp>
      <p:sp>
        <p:nvSpPr>
          <p:cNvPr id="178180" name="Text Box 2" descr="Carta di giornale"/>
          <p:cNvSpPr txBox="1">
            <a:spLocks noChangeArrowheads="1"/>
          </p:cNvSpPr>
          <p:nvPr/>
        </p:nvSpPr>
        <p:spPr bwMode="auto">
          <a:xfrm>
            <a:off x="117475" y="271463"/>
            <a:ext cx="872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7818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846D384F-7D37-4405-B665-8640F0994BF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29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818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43526">
            <a:off x="6910388" y="1560513"/>
            <a:ext cx="14954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389438"/>
            <a:ext cx="33924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 descr="Carta di giornale"/>
          <p:cNvSpPr txBox="1">
            <a:spLocks noChangeArrowheads="1"/>
          </p:cNvSpPr>
          <p:nvPr/>
        </p:nvSpPr>
        <p:spPr bwMode="auto">
          <a:xfrm>
            <a:off x="179388" y="404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600" dirty="0">
                <a:solidFill>
                  <a:srgbClr val="FF0000"/>
                </a:solidFill>
                <a:latin typeface="+mj-lt"/>
              </a:rPr>
              <a:t>Il piano di emergenza</a:t>
            </a:r>
          </a:p>
        </p:txBody>
      </p:sp>
      <p:sp>
        <p:nvSpPr>
          <p:cNvPr id="18435" name="Rectangle 11" descr="Carta di giornale"/>
          <p:cNvSpPr>
            <a:spLocks noChangeArrowheads="1"/>
          </p:cNvSpPr>
          <p:nvPr/>
        </p:nvSpPr>
        <p:spPr bwMode="auto">
          <a:xfrm>
            <a:off x="539750" y="3279775"/>
            <a:ext cx="796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 </a:t>
            </a:r>
          </a:p>
        </p:txBody>
      </p:sp>
      <p:sp>
        <p:nvSpPr>
          <p:cNvPr id="151559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07F54C6-B481-4255-97B0-47A5781AC2C6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6738" y="1844675"/>
            <a:ext cx="568801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3" descr="Carta di giornale"/>
          <p:cNvSpPr txBox="1">
            <a:spLocks noChangeArrowheads="1"/>
          </p:cNvSpPr>
          <p:nvPr/>
        </p:nvSpPr>
        <p:spPr bwMode="auto">
          <a:xfrm>
            <a:off x="-101600" y="404813"/>
            <a:ext cx="913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Allagamenti </a:t>
            </a:r>
          </a:p>
          <a:p>
            <a:pPr algn="ctr">
              <a:defRPr/>
            </a:pPr>
            <a:endParaRPr lang="it-IT" altLang="en-US" sz="3200" dirty="0">
              <a:solidFill>
                <a:srgbClr val="33CCFF"/>
              </a:solidFill>
              <a:latin typeface="Antique Olive CompactPS" pitchFamily="34" charset="0"/>
            </a:endParaRPr>
          </a:p>
        </p:txBody>
      </p:sp>
      <p:sp>
        <p:nvSpPr>
          <p:cNvPr id="55299" name="Rectangle 8" descr="Carta di giornale"/>
          <p:cNvSpPr>
            <a:spLocks noChangeArrowheads="1"/>
          </p:cNvSpPr>
          <p:nvPr/>
        </p:nvSpPr>
        <p:spPr bwMode="auto">
          <a:xfrm>
            <a:off x="252413" y="11969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Indicare eventuali rischi che stanno per coinvolgere valori, documenti, ecc. </a:t>
            </a:r>
          </a:p>
        </p:txBody>
      </p:sp>
      <p:pic>
        <p:nvPicPr>
          <p:cNvPr id="55300" name="Picture 10" descr="j02832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765175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1" descr="dd0108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2276475"/>
            <a:ext cx="2003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2" descr="j03367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917700"/>
            <a:ext cx="885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Line 13"/>
          <p:cNvSpPr>
            <a:spLocks noChangeShapeType="1"/>
          </p:cNvSpPr>
          <p:nvPr/>
        </p:nvSpPr>
        <p:spPr bwMode="auto">
          <a:xfrm flipV="1">
            <a:off x="3852863" y="1917700"/>
            <a:ext cx="1223962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5304" name="Line 14"/>
          <p:cNvSpPr>
            <a:spLocks noChangeShapeType="1"/>
          </p:cNvSpPr>
          <p:nvPr/>
        </p:nvSpPr>
        <p:spPr bwMode="auto">
          <a:xfrm>
            <a:off x="4068763" y="1917700"/>
            <a:ext cx="1008062" cy="933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5305" name="Rectangle 21" descr="Carta di giornale"/>
          <p:cNvSpPr>
            <a:spLocks noChangeArrowheads="1"/>
          </p:cNvSpPr>
          <p:nvPr/>
        </p:nvSpPr>
        <p:spPr bwMode="auto">
          <a:xfrm>
            <a:off x="2628900" y="2997200"/>
            <a:ext cx="5976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Usare estrema cautela in presenza di apparati elettrici o di prese d'energia nelle immediate vicinanze della zona allagata. Se vi sono rischi concreti evacuare l'area. </a:t>
            </a:r>
          </a:p>
        </p:txBody>
      </p:sp>
      <p:sp>
        <p:nvSpPr>
          <p:cNvPr id="55306" name="Rectangle 22" descr="Carta di giornale"/>
          <p:cNvSpPr>
            <a:spLocks noChangeArrowheads="1"/>
          </p:cNvSpPr>
          <p:nvPr/>
        </p:nvSpPr>
        <p:spPr bwMode="auto">
          <a:xfrm>
            <a:off x="179388" y="4365625"/>
            <a:ext cx="8497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Se avete identificato con esattezza la causa della perdita e ritenete di poterla mettere sotto controllo (ad esempio, la chiusura di una valvola a volantino o lo sblocco di una conduttura di scarico intasata), intervenite, ma procedete sempre con estrema cautela; </a:t>
            </a:r>
          </a:p>
        </p:txBody>
      </p:sp>
      <p:sp>
        <p:nvSpPr>
          <p:cNvPr id="55307" name="Rectangle 23" descr="Carta di giornale"/>
          <p:cNvSpPr>
            <a:spLocks noChangeArrowheads="1"/>
          </p:cNvSpPr>
          <p:nvPr/>
        </p:nvSpPr>
        <p:spPr bwMode="auto">
          <a:xfrm>
            <a:off x="252413" y="5805488"/>
            <a:ext cx="741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Restare a disposizione, senza intralciare l'intervento, per collaborare all'eventuale recupero di valori, documenti ecc.</a:t>
            </a:r>
          </a:p>
        </p:txBody>
      </p:sp>
      <p:sp>
        <p:nvSpPr>
          <p:cNvPr id="179216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FB71E70-77D9-43C6-B6C2-4272A731E74C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30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7921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2060575"/>
            <a:ext cx="12969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6" descr="AG00628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164388" y="170180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16" descr="AG00628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2775" y="3068638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3" descr="Carta di giornale"/>
          <p:cNvSpPr txBox="1">
            <a:spLocks noChangeArrowheads="1"/>
          </p:cNvSpPr>
          <p:nvPr/>
        </p:nvSpPr>
        <p:spPr bwMode="auto">
          <a:xfrm>
            <a:off x="-101600" y="260350"/>
            <a:ext cx="913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 Terremoti</a:t>
            </a:r>
          </a:p>
        </p:txBody>
      </p:sp>
      <p:sp>
        <p:nvSpPr>
          <p:cNvPr id="56323" name="Rectangle 8" descr="Carta di giornale"/>
          <p:cNvSpPr>
            <a:spLocks noChangeArrowheads="1"/>
          </p:cNvSpPr>
          <p:nvPr/>
        </p:nvSpPr>
        <p:spPr bwMode="auto">
          <a:xfrm>
            <a:off x="323850" y="2699842"/>
            <a:ext cx="8281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dirty="0">
                <a:latin typeface="Calibri" pitchFamily="34" charset="0"/>
                <a:sym typeface="MS PMincho" pitchFamily="18" charset="-128"/>
              </a:rPr>
              <a:t>In caso di terremoto informarsi se è possibile sulla gravità dell'evento: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 mantenere la calma e spostarsi sotto un tavolo o sotto l’arco di una porta.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Se non viene compromessa la vita propria o altrui, procedere con l’evacuazione.</a:t>
            </a:r>
          </a:p>
        </p:txBody>
      </p:sp>
      <p:pic>
        <p:nvPicPr>
          <p:cNvPr id="56324" name="Picture 16" descr="sy00628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7050" y="4365625"/>
            <a:ext cx="500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7" descr="bd06922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908050"/>
            <a:ext cx="12160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8" descr="j02865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4797425"/>
            <a:ext cx="796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AutoShape 19" descr="Mattoni orizzontali"/>
          <p:cNvSpPr>
            <a:spLocks/>
          </p:cNvSpPr>
          <p:nvPr/>
        </p:nvSpPr>
        <p:spPr bwMode="auto">
          <a:xfrm>
            <a:off x="6084888" y="3789363"/>
            <a:ext cx="2160587" cy="3673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100057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97 w 21600"/>
              <a:gd name="T19" fmla="*/ 0 h 21600"/>
              <a:gd name="T20" fmla="*/ 21203 w 21600"/>
              <a:gd name="T21" fmla="*/ 1307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349" y="10661"/>
                </a:moveTo>
                <a:cubicBezTo>
                  <a:pt x="2425" y="6047"/>
                  <a:pt x="6186" y="2347"/>
                  <a:pt x="10800" y="2348"/>
                </a:cubicBezTo>
                <a:cubicBezTo>
                  <a:pt x="15413" y="2348"/>
                  <a:pt x="19174" y="6047"/>
                  <a:pt x="19250" y="10661"/>
                </a:cubicBezTo>
                <a:lnTo>
                  <a:pt x="21598" y="10622"/>
                </a:lnTo>
                <a:cubicBezTo>
                  <a:pt x="21501" y="4727"/>
                  <a:pt x="16695" y="-1"/>
                  <a:pt x="10799" y="0"/>
                </a:cubicBezTo>
                <a:cubicBezTo>
                  <a:pt x="4904" y="0"/>
                  <a:pt x="98" y="4727"/>
                  <a:pt x="1" y="10622"/>
                </a:cubicBezTo>
                <a:lnTo>
                  <a:pt x="2349" y="10661"/>
                </a:lnTo>
                <a:close/>
              </a:path>
            </a:pathLst>
          </a:custGeom>
          <a:blipFill dpi="0" rotWithShape="0">
            <a:blip r:embed="rId5" cstate="email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6328" name="Picture 21" descr="j02805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3860800"/>
            <a:ext cx="29527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F1FB0ED-AC0B-4706-BEF7-07BAC619DAA6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31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023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1196975"/>
            <a:ext cx="14319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 descr="Carta di giornale"/>
          <p:cNvSpPr txBox="1">
            <a:spLocks noChangeArrowheads="1"/>
          </p:cNvSpPr>
          <p:nvPr/>
        </p:nvSpPr>
        <p:spPr bwMode="auto">
          <a:xfrm>
            <a:off x="0" y="69215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Mancanza di elettricità</a:t>
            </a:r>
          </a:p>
        </p:txBody>
      </p:sp>
      <p:sp>
        <p:nvSpPr>
          <p:cNvPr id="57347" name="Rectangle 8" descr="Carta di giornale"/>
          <p:cNvSpPr>
            <a:spLocks noChangeArrowheads="1"/>
          </p:cNvSpPr>
          <p:nvPr/>
        </p:nvSpPr>
        <p:spPr bwMode="auto">
          <a:xfrm>
            <a:off x="323850" y="2773363"/>
            <a:ext cx="86407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just"/>
            <a:r>
              <a:rPr lang="it-IT" altLang="en-US" dirty="0">
                <a:latin typeface="Calibri" pitchFamily="34" charset="0"/>
                <a:sym typeface="MS PMincho" pitchFamily="18" charset="-128"/>
              </a:rPr>
              <a:t>Se si verifica una mancanza di energia elettrica: 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Restare calmi 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Fornire assistenza  alle persone che cominciano a dare segni di agitazione o panico. 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Indicare ai presenti le vie di fuga, cercando di indirizzarli con calma nella 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direzione appropriata lungo le vie illuminate dalle luci di emergenza. </a:t>
            </a:r>
          </a:p>
        </p:txBody>
      </p:sp>
      <p:pic>
        <p:nvPicPr>
          <p:cNvPr id="57348" name="Picture 14" descr="j03368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9050" y="4868863"/>
            <a:ext cx="1317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5" descr="j03368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5084763"/>
            <a:ext cx="14398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81257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B2A2FE3-0062-43E4-B262-9E7ED3FA9387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32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4538" y="2081213"/>
            <a:ext cx="1125537" cy="1131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125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2060575"/>
            <a:ext cx="1176337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45085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1268413"/>
            <a:ext cx="1508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3" descr="Carta di giornale"/>
          <p:cNvSpPr txBox="1">
            <a:spLocks noChangeArrowheads="1"/>
          </p:cNvSpPr>
          <p:nvPr/>
        </p:nvSpPr>
        <p:spPr bwMode="auto">
          <a:xfrm>
            <a:off x="36513" y="4048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Mancanza di elettricità</a:t>
            </a:r>
          </a:p>
        </p:txBody>
      </p:sp>
      <p:sp>
        <p:nvSpPr>
          <p:cNvPr id="58371" name="Rectangle 8" descr="Carta di giornale"/>
          <p:cNvSpPr>
            <a:spLocks noChangeArrowheads="1"/>
          </p:cNvSpPr>
          <p:nvPr/>
        </p:nvSpPr>
        <p:spPr bwMode="auto">
          <a:xfrm>
            <a:off x="323850" y="1669227"/>
            <a:ext cx="568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Se vi trovate in un'area completamente buia, temporeggiare qualche istante in attesa che l'energia ritorni. Dopo poco, cercate di visualizzare, con l'aiuto della memoria, l'ambiente ed eventuali ostacoli. Se ne avete la </a:t>
            </a: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possibilità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aiutatevi anche con la luce del vostro cellulare. Indi spostatevi con molta prudenza, in direzione dell'uscita o di un'altra area dotata di illuminazione di emergenza. </a:t>
            </a:r>
          </a:p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Se ricevete l'ordine di evacuazione, raggiungere le uscite. </a:t>
            </a:r>
          </a:p>
        </p:txBody>
      </p:sp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539750" y="4581525"/>
            <a:ext cx="2519363" cy="14398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58373" name="Picture 12" descr="j03364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797425"/>
            <a:ext cx="7445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4" descr="uscit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5373688"/>
            <a:ext cx="17287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0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8228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C1DCB23-4FD0-438C-8E9E-ACD109A0FB23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33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228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5700" y="1557338"/>
            <a:ext cx="22431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 descr="Carta di giornale"/>
          <p:cNvSpPr txBox="1">
            <a:spLocks noChangeArrowheads="1"/>
          </p:cNvSpPr>
          <p:nvPr/>
        </p:nvSpPr>
        <p:spPr bwMode="auto">
          <a:xfrm>
            <a:off x="-31750" y="333375"/>
            <a:ext cx="9139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2467" name="Rectangle 8" descr="Carta di giornale"/>
          <p:cNvSpPr>
            <a:spLocks noChangeArrowheads="1"/>
          </p:cNvSpPr>
          <p:nvPr/>
        </p:nvSpPr>
        <p:spPr bwMode="auto">
          <a:xfrm>
            <a:off x="252413" y="1484313"/>
            <a:ext cx="489743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dirty="0">
                <a:latin typeface="Calibri" pitchFamily="34" charset="0"/>
                <a:sym typeface="MS PMincho" pitchFamily="18" charset="-128"/>
              </a:rPr>
              <a:t>In caso di incendio, comportatevi come segue: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Rimanete calmi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Attivate il pulsante avvisatore incendio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Informate immediatamente: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Il superiore diretto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L’addetto all’emergenza </a:t>
            </a:r>
          </a:p>
        </p:txBody>
      </p:sp>
      <p:sp>
        <p:nvSpPr>
          <p:cNvPr id="18330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41BB79D-1A96-496A-8172-A53DB413FC2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34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330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2636838"/>
            <a:ext cx="21542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1113" y="3322638"/>
            <a:ext cx="1793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448050"/>
            <a:ext cx="20875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5400" y="1443038"/>
            <a:ext cx="1779588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7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46538" y="43957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3" descr="Carta di giornale"/>
          <p:cNvSpPr txBox="1">
            <a:spLocks noChangeArrowheads="1"/>
          </p:cNvSpPr>
          <p:nvPr/>
        </p:nvSpPr>
        <p:spPr bwMode="auto">
          <a:xfrm>
            <a:off x="-31750" y="404813"/>
            <a:ext cx="9139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3491" name="Rectangle 8" descr="Carta di giornale"/>
          <p:cNvSpPr>
            <a:spLocks noChangeArrowheads="1"/>
          </p:cNvSpPr>
          <p:nvPr/>
        </p:nvSpPr>
        <p:spPr bwMode="auto">
          <a:xfrm>
            <a:off x="285751" y="2000250"/>
            <a:ext cx="8390706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Allontanate eventuali sostanze combustibili e staccate l'alimentazione e gli </a:t>
            </a: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apparati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elettrici; ridurrete così il rischio di propagazione dell'incendio.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Se il principio di incendio è modesto e vi sentite capaci di farlo, cercate di soffocarlo </a:t>
            </a: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con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un estintore.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Non mettete in alcun modo a rischio la vostra incolumità. </a:t>
            </a:r>
          </a:p>
        </p:txBody>
      </p:sp>
      <p:pic>
        <p:nvPicPr>
          <p:cNvPr id="63492" name="Picture 14" descr="j02544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857625"/>
            <a:ext cx="32400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5" descr="j0231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692525"/>
            <a:ext cx="30257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7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EBEEFE4-3A69-452B-95C9-F0F20BFE8920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35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6" descr="AG00566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4938" y="3644900"/>
            <a:ext cx="20875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15"/>
          <p:cNvSpPr>
            <a:spLocks noChangeArrowheads="1"/>
          </p:cNvSpPr>
          <p:nvPr/>
        </p:nvSpPr>
        <p:spPr bwMode="auto">
          <a:xfrm>
            <a:off x="396875" y="5445125"/>
            <a:ext cx="2374900" cy="1152525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4AD4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85348" name="Text Box 3" descr="Carta di giornale"/>
          <p:cNvSpPr txBox="1">
            <a:spLocks noChangeArrowheads="1"/>
          </p:cNvSpPr>
          <p:nvPr/>
        </p:nvSpPr>
        <p:spPr bwMode="auto">
          <a:xfrm>
            <a:off x="-31750" y="476250"/>
            <a:ext cx="913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4517" name="Rectangle 8" descr="Carta di giornale"/>
          <p:cNvSpPr>
            <a:spLocks noChangeArrowheads="1"/>
          </p:cNvSpPr>
          <p:nvPr/>
        </p:nvSpPr>
        <p:spPr bwMode="auto">
          <a:xfrm>
            <a:off x="252413" y="1562011"/>
            <a:ext cx="84240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Evitate in ogni modo che il fuoco, nel suo propagarsi, si intrometta tra voi e la via di fuga.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Se siete incapaci di mettere l'incendio sotto controllo, evacuate l'area.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Chiudete dietro a voi porte e finestre, raggiungete l’uscita di sicurezza</a:t>
            </a:r>
          </a:p>
        </p:txBody>
      </p:sp>
      <p:pic>
        <p:nvPicPr>
          <p:cNvPr id="64518" name="Picture 14" descr="j03368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75" y="4724400"/>
            <a:ext cx="12239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6" descr="AG00566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357563"/>
            <a:ext cx="18002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3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C33E0CF-6398-4133-A0B0-6405F6BBF7C1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36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1416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2863" y="31416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6" descr="AG00566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4222750"/>
            <a:ext cx="1657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6" descr="AG0035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4652963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Text Box 4" descr="Carta di giornale"/>
          <p:cNvSpPr txBox="1"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5540" name="Rectangle 9" descr="Carta di giornale"/>
          <p:cNvSpPr>
            <a:spLocks noChangeArrowheads="1"/>
          </p:cNvSpPr>
          <p:nvPr/>
        </p:nvSpPr>
        <p:spPr bwMode="auto">
          <a:xfrm>
            <a:off x="250825" y="2060575"/>
            <a:ext cx="828161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Non infrangete </a:t>
            </a: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né </a:t>
            </a:r>
            <a:r>
              <a:rPr lang="it-IT" altLang="it-IT" dirty="0">
                <a:latin typeface="Calibri" pitchFamily="34" charset="0"/>
                <a:sym typeface="MS PMincho" pitchFamily="18" charset="-128"/>
              </a:rPr>
              <a:t>aprite le finestre se prima non è stato domato l'incendio, per non alimentare il fuoco con l'ossigeno dell'aria. </a:t>
            </a:r>
          </a:p>
        </p:txBody>
      </p:sp>
      <p:pic>
        <p:nvPicPr>
          <p:cNvPr id="65541" name="Picture 14" descr="j03201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933825"/>
            <a:ext cx="18272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Line 17"/>
          <p:cNvSpPr>
            <a:spLocks noChangeShapeType="1"/>
          </p:cNvSpPr>
          <p:nvPr/>
        </p:nvSpPr>
        <p:spPr bwMode="auto">
          <a:xfrm>
            <a:off x="755650" y="3789363"/>
            <a:ext cx="2087563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3" name="Line 18"/>
          <p:cNvSpPr>
            <a:spLocks noChangeShapeType="1"/>
          </p:cNvSpPr>
          <p:nvPr/>
        </p:nvSpPr>
        <p:spPr bwMode="auto">
          <a:xfrm flipV="1">
            <a:off x="539750" y="3716338"/>
            <a:ext cx="2232025" cy="201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5544" name="Picture 20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3573463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9" descr="j03523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3860800"/>
            <a:ext cx="10826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Line 21"/>
          <p:cNvSpPr>
            <a:spLocks noChangeShapeType="1"/>
          </p:cNvSpPr>
          <p:nvPr/>
        </p:nvSpPr>
        <p:spPr bwMode="auto">
          <a:xfrm>
            <a:off x="3995738" y="3717925"/>
            <a:ext cx="2087562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7" name="Line 22"/>
          <p:cNvSpPr>
            <a:spLocks noChangeShapeType="1"/>
          </p:cNvSpPr>
          <p:nvPr/>
        </p:nvSpPr>
        <p:spPr bwMode="auto">
          <a:xfrm flipV="1">
            <a:off x="3779838" y="3644900"/>
            <a:ext cx="2232025" cy="2017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8" name="Rectangle 25" descr="Carta di giornale"/>
          <p:cNvSpPr>
            <a:spLocks noChangeArrowheads="1"/>
          </p:cNvSpPr>
          <p:nvPr/>
        </p:nvSpPr>
        <p:spPr bwMode="auto">
          <a:xfrm>
            <a:off x="252413" y="2781300"/>
            <a:ext cx="835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Aprite le porte con estrema cautela. Prima di aprire una porta, toccatela per sentire se è calda. Se calda o vi è fuoriuscita di fumo, cercate una altra via di fuga od aprite, se non avete alternative, con estrema cautela.</a:t>
            </a:r>
          </a:p>
        </p:txBody>
      </p:sp>
      <p:sp>
        <p:nvSpPr>
          <p:cNvPr id="186383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67DD1B9-3DFB-435A-B9D5-B0ACA27CFDE4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37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3" descr="Carta di giornale"/>
          <p:cNvSpPr txBox="1">
            <a:spLocks noChangeArrowheads="1"/>
          </p:cNvSpPr>
          <p:nvPr/>
        </p:nvSpPr>
        <p:spPr bwMode="auto">
          <a:xfrm>
            <a:off x="0" y="333375"/>
            <a:ext cx="914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6563" name="Rectangle 8" descr="Carta di giornale"/>
          <p:cNvSpPr>
            <a:spLocks noChangeArrowheads="1"/>
          </p:cNvSpPr>
          <p:nvPr/>
        </p:nvSpPr>
        <p:spPr bwMode="auto">
          <a:xfrm>
            <a:off x="179388" y="1558429"/>
            <a:ext cx="84250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Controllate attentamente la presenza di crepe. Le crepe orizzontali sono molto </a:t>
            </a:r>
            <a:r>
              <a:rPr lang="it-IT" altLang="en-US" dirty="0" smtClean="0">
                <a:latin typeface="Calibri" pitchFamily="34" charset="0"/>
                <a:sym typeface="MS PMincho" pitchFamily="18" charset="-128"/>
              </a:rPr>
              <a:t>più </a:t>
            </a:r>
            <a:r>
              <a:rPr lang="it-IT" altLang="en-US" dirty="0">
                <a:latin typeface="Calibri" pitchFamily="34" charset="0"/>
                <a:sym typeface="MS PMincho" pitchFamily="18" charset="-128"/>
              </a:rPr>
              <a:t>pericolose di quelle verticali, perché indicano che le mura sono sollecitate verso l'esterno </a:t>
            </a:r>
          </a:p>
        </p:txBody>
      </p:sp>
      <p:sp>
        <p:nvSpPr>
          <p:cNvPr id="66564" name="Rectangle 28" descr="Carta di giornale"/>
          <p:cNvSpPr>
            <a:spLocks noChangeArrowheads="1"/>
          </p:cNvSpPr>
          <p:nvPr/>
        </p:nvSpPr>
        <p:spPr bwMode="auto">
          <a:xfrm>
            <a:off x="4645025" y="6165850"/>
            <a:ext cx="2513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it-IT" altLang="it-IT">
                <a:latin typeface="Calibri" pitchFamily="34" charset="0"/>
                <a:sym typeface="MS PMincho" pitchFamily="18" charset="-128"/>
              </a:rPr>
              <a:t>Non usate gli ascensori.</a:t>
            </a:r>
          </a:p>
        </p:txBody>
      </p:sp>
      <p:sp>
        <p:nvSpPr>
          <p:cNvPr id="187399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8ED9056-1268-4505-A2EB-8EB787FD5538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38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644900"/>
            <a:ext cx="2622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6" descr="AG0056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581525"/>
            <a:ext cx="1384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8763" y="3644900"/>
            <a:ext cx="3298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25" descr="ascensor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3933825"/>
            <a:ext cx="1209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Line 24"/>
          <p:cNvSpPr>
            <a:spLocks noChangeShapeType="1"/>
          </p:cNvSpPr>
          <p:nvPr/>
        </p:nvSpPr>
        <p:spPr bwMode="auto">
          <a:xfrm flipV="1">
            <a:off x="3779838" y="3213100"/>
            <a:ext cx="2808287" cy="2665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73" name="Line 23"/>
          <p:cNvSpPr>
            <a:spLocks noChangeShapeType="1"/>
          </p:cNvSpPr>
          <p:nvPr/>
        </p:nvSpPr>
        <p:spPr bwMode="auto">
          <a:xfrm>
            <a:off x="3922713" y="3211513"/>
            <a:ext cx="2663825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3" descr="Carta di giornale"/>
          <p:cNvSpPr txBox="1">
            <a:spLocks noChangeArrowheads="1"/>
          </p:cNvSpPr>
          <p:nvPr/>
        </p:nvSpPr>
        <p:spPr bwMode="auto">
          <a:xfrm>
            <a:off x="179388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7587" name="Rectangle 8" descr="Carta di giornale"/>
          <p:cNvSpPr>
            <a:spLocks noChangeArrowheads="1"/>
          </p:cNvSpPr>
          <p:nvPr/>
        </p:nvSpPr>
        <p:spPr bwMode="auto">
          <a:xfrm>
            <a:off x="179388" y="5298966"/>
            <a:ext cx="8425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 typeface="Symbol" pitchFamily="18" charset="2"/>
              <a:buChar char="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Non cercate di portare in salvo oggetti personali, con il rischio di rimanere intralciati o rallentati nell'evacuazione. </a:t>
            </a:r>
          </a:p>
        </p:txBody>
      </p:sp>
      <p:sp>
        <p:nvSpPr>
          <p:cNvPr id="188420" name="AutoShape 15" descr="Papiro"/>
          <p:cNvSpPr>
            <a:spLocks noChangeArrowheads="1"/>
          </p:cNvSpPr>
          <p:nvPr/>
        </p:nvSpPr>
        <p:spPr bwMode="auto">
          <a:xfrm rot="10800000">
            <a:off x="1331913" y="1746250"/>
            <a:ext cx="6264275" cy="3313113"/>
          </a:xfrm>
          <a:prstGeom prst="cube">
            <a:avLst>
              <a:gd name="adj" fmla="val 33310"/>
            </a:avLst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67589" name="Picture 17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3690938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8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2970213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26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762375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27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546475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28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475038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29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330575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30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619500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31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619500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32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186113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33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546475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36" descr="bs00272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4122738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38" descr="bs00272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3978275"/>
            <a:ext cx="954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39" descr="j02805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2322513"/>
            <a:ext cx="27479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2" name="Picture 40" descr="j011329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438580">
            <a:off x="6084888" y="3043238"/>
            <a:ext cx="1441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3" name="Picture 41" descr="j02344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4716463" y="3259138"/>
            <a:ext cx="8556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4" name="Picture 42" descr="j011337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2322513"/>
            <a:ext cx="5016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5" name="WordArt 44"/>
          <p:cNvSpPr>
            <a:spLocks noChangeArrowheads="1" noChangeShapeType="1" noTextEdit="1"/>
          </p:cNvSpPr>
          <p:nvPr/>
        </p:nvSpPr>
        <p:spPr bwMode="auto">
          <a:xfrm>
            <a:off x="4427538" y="347503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</p:txBody>
      </p:sp>
      <p:sp>
        <p:nvSpPr>
          <p:cNvPr id="67606" name="WordArt 46"/>
          <p:cNvSpPr>
            <a:spLocks noChangeArrowheads="1" noChangeShapeType="1" noTextEdit="1"/>
          </p:cNvSpPr>
          <p:nvPr/>
        </p:nvSpPr>
        <p:spPr bwMode="auto">
          <a:xfrm>
            <a:off x="6732588" y="3330575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</p:txBody>
      </p:sp>
      <p:sp>
        <p:nvSpPr>
          <p:cNvPr id="67607" name="WordArt 49"/>
          <p:cNvSpPr>
            <a:spLocks noChangeArrowheads="1" noChangeShapeType="1" noTextEdit="1"/>
          </p:cNvSpPr>
          <p:nvPr/>
        </p:nvSpPr>
        <p:spPr bwMode="auto">
          <a:xfrm>
            <a:off x="6227763" y="2251075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</p:txBody>
      </p:sp>
      <p:sp>
        <p:nvSpPr>
          <p:cNvPr id="188441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E0F3580-8A90-463D-8A29-4716A74ADAC0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39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8442" name="Picture 2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276475"/>
            <a:ext cx="24828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 descr="Carta di giornale"/>
          <p:cNvSpPr txBox="1">
            <a:spLocks noChangeArrowheads="1"/>
          </p:cNvSpPr>
          <p:nvPr/>
        </p:nvSpPr>
        <p:spPr bwMode="auto">
          <a:xfrm>
            <a:off x="0" y="10683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>
                <a:solidFill>
                  <a:srgbClr val="33CCFF"/>
                </a:solidFill>
                <a:latin typeface="Antique Olive CompactPS" pitchFamily="34" charset="0"/>
              </a:rPr>
              <a:t> </a:t>
            </a:r>
          </a:p>
        </p:txBody>
      </p:sp>
      <p:sp>
        <p:nvSpPr>
          <p:cNvPr id="19459" name="Text Box 10" descr="Carta di giornale"/>
          <p:cNvSpPr txBox="1">
            <a:spLocks noChangeArrowheads="1"/>
          </p:cNvSpPr>
          <p:nvPr/>
        </p:nvSpPr>
        <p:spPr bwMode="auto">
          <a:xfrm>
            <a:off x="539750" y="2420938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EMERGENZA: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Ogni situazione anomala che presenti un pericolo potenziale od in atto. </a:t>
            </a:r>
          </a:p>
        </p:txBody>
      </p:sp>
      <p:sp>
        <p:nvSpPr>
          <p:cNvPr id="19460" name="Rectangle 11" descr="Carta di giornale"/>
          <p:cNvSpPr>
            <a:spLocks noChangeArrowheads="1"/>
          </p:cNvSpPr>
          <p:nvPr/>
        </p:nvSpPr>
        <p:spPr bwMode="auto">
          <a:xfrm>
            <a:off x="539750" y="3141663"/>
            <a:ext cx="796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PIANO DI EMERGENZA: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Procedure operative necessarie per affrontare situazioni di emergenza. </a:t>
            </a:r>
          </a:p>
        </p:txBody>
      </p:sp>
      <p:pic>
        <p:nvPicPr>
          <p:cNvPr id="19461" name="Picture 13" descr="bs0116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005263"/>
            <a:ext cx="27828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 descr="j02375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573463"/>
            <a:ext cx="217328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6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Il Piano di Emergenza</a:t>
            </a:r>
          </a:p>
        </p:txBody>
      </p:sp>
      <p:sp>
        <p:nvSpPr>
          <p:cNvPr id="152587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1124B04-F46F-4A9F-B4A1-95C4C7CBD61C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3" descr="Carta di giornale"/>
          <p:cNvSpPr txBox="1">
            <a:spLocks noChangeArrowheads="1"/>
          </p:cNvSpPr>
          <p:nvPr/>
        </p:nvSpPr>
        <p:spPr bwMode="auto">
          <a:xfrm>
            <a:off x="107950" y="333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Emergenza dovuta a incendi</a:t>
            </a:r>
          </a:p>
        </p:txBody>
      </p:sp>
      <p:sp>
        <p:nvSpPr>
          <p:cNvPr id="68611" name="Rectangle 8" descr="Carta di giornale"/>
          <p:cNvSpPr>
            <a:spLocks noChangeArrowheads="1"/>
          </p:cNvSpPr>
          <p:nvPr/>
        </p:nvSpPr>
        <p:spPr bwMode="auto">
          <a:xfrm>
            <a:off x="468313" y="1196975"/>
            <a:ext cx="8066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just">
              <a:buFont typeface="Symbol" pitchFamily="18" charset="2"/>
              <a:buChar char="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Non rientrate nell'area evacuata sino a quando non verrete autorizzati  da parte del Responsabile della Squadra di Emergenza. </a:t>
            </a:r>
          </a:p>
        </p:txBody>
      </p:sp>
      <p:sp>
        <p:nvSpPr>
          <p:cNvPr id="189444" name="AutoShape 10" descr="Papiro"/>
          <p:cNvSpPr>
            <a:spLocks noChangeArrowheads="1"/>
          </p:cNvSpPr>
          <p:nvPr/>
        </p:nvSpPr>
        <p:spPr bwMode="auto">
          <a:xfrm rot="10800000">
            <a:off x="1331913" y="2060575"/>
            <a:ext cx="6264275" cy="3314700"/>
          </a:xfrm>
          <a:prstGeom prst="cube">
            <a:avLst>
              <a:gd name="adj" fmla="val 33310"/>
            </a:avLst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68613" name="Picture 11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005263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2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3284538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3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4076700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4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860800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5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789363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6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644900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17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933825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18" descr="AG0035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933825"/>
            <a:ext cx="447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19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500438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20" descr="AG0056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860800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21" descr="bs00272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44370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4" name="Picture 22" descr="bs00272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4292600"/>
            <a:ext cx="954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23" descr="j02805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2636838"/>
            <a:ext cx="27479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Picture 24" descr="j011329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438580">
            <a:off x="6084888" y="3357563"/>
            <a:ext cx="1441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7" name="Picture 25" descr="j02344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4716463" y="3573463"/>
            <a:ext cx="8556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Picture 26" descr="j011337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2636838"/>
            <a:ext cx="5016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9" name="WordArt 32"/>
          <p:cNvSpPr>
            <a:spLocks noChangeArrowheads="1" noChangeShapeType="1" noTextEdit="1"/>
          </p:cNvSpPr>
          <p:nvPr/>
        </p:nvSpPr>
        <p:spPr bwMode="auto">
          <a:xfrm>
            <a:off x="2124075" y="594995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</p:txBody>
      </p:sp>
      <p:sp>
        <p:nvSpPr>
          <p:cNvPr id="189463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1520A6B-6973-46C5-91F2-B77C71BAC7A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40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89464" name="Picture 2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53088" y="4941888"/>
            <a:ext cx="20224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Picture 16" descr="AG00566_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60925" y="5949950"/>
            <a:ext cx="9001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4" name="Picture 16" descr="AG00566_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48263" y="3502025"/>
            <a:ext cx="12271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67" name="Picture 2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60700" y="4941888"/>
            <a:ext cx="19446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 descr="Carta di giornale"/>
          <p:cNvSpPr>
            <a:spLocks noChangeArrowheads="1"/>
          </p:cNvSpPr>
          <p:nvPr/>
        </p:nvSpPr>
        <p:spPr bwMode="auto">
          <a:xfrm>
            <a:off x="251521" y="2204864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en-US" dirty="0">
                <a:latin typeface="Calibri" pitchFamily="34" charset="0"/>
                <a:sym typeface="MS PMincho" pitchFamily="18" charset="-128"/>
              </a:rPr>
              <a:t>Aiutate le persone bisognose di assistenza e tranquillizzatele. </a:t>
            </a:r>
            <a:endParaRPr lang="it-IT" altLang="en-US" dirty="0" smtClean="0">
              <a:latin typeface="Calibri" pitchFamily="34" charset="0"/>
              <a:sym typeface="MS PMincho" pitchFamily="18" charset="-128"/>
            </a:endParaRPr>
          </a:p>
          <a:p>
            <a:pPr marL="363538" indent="-363538" algn="just">
              <a:buFontTx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Aiutate i disabili, se in difficoltà o privi di soccorso. </a:t>
            </a:r>
          </a:p>
          <a:p>
            <a:pPr marL="363538" indent="-363538" algn="just">
              <a:buFontTx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Portate con voi, se immediatamente disponibili, solo le chiavi dell'auto e di casa. Non prendete oggetti pesanti o ingombranti. </a:t>
            </a:r>
          </a:p>
        </p:txBody>
      </p:sp>
      <p:pic>
        <p:nvPicPr>
          <p:cNvPr id="69635" name="Picture 15" descr="j0389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4575" y="4508500"/>
            <a:ext cx="20161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16" descr="j02324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72000" y="4005263"/>
            <a:ext cx="11525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7" descr="j03325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789363"/>
            <a:ext cx="1031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19" descr="bs00941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339850"/>
            <a:ext cx="15049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0" descr="j021498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7050" y="1628775"/>
            <a:ext cx="1146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4" name="Text Box 3" descr="Carta di giornale"/>
          <p:cNvSpPr txBox="1">
            <a:spLocks noChangeArrowheads="1"/>
          </p:cNvSpPr>
          <p:nvPr/>
        </p:nvSpPr>
        <p:spPr bwMode="auto">
          <a:xfrm>
            <a:off x="0" y="4762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  <p:sp>
        <p:nvSpPr>
          <p:cNvPr id="19047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B0666A9-CD7C-47EF-8F0A-B0C7AF7499FE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41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90479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60700" y="3573463"/>
            <a:ext cx="1635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80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3" y="3789363"/>
            <a:ext cx="2017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013450" y="3789363"/>
            <a:ext cx="1800225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0482" name="Line 18"/>
          <p:cNvSpPr>
            <a:spLocks noChangeShapeType="1"/>
          </p:cNvSpPr>
          <p:nvPr/>
        </p:nvSpPr>
        <p:spPr bwMode="auto">
          <a:xfrm flipV="1">
            <a:off x="6229350" y="3933825"/>
            <a:ext cx="172720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90483" name="Picture 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0113" y="26035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 descr="Carta di giornale"/>
          <p:cNvSpPr txBox="1">
            <a:spLocks noChangeArrowheads="1"/>
          </p:cNvSpPr>
          <p:nvPr/>
        </p:nvSpPr>
        <p:spPr bwMode="auto">
          <a:xfrm>
            <a:off x="107950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  <p:sp>
        <p:nvSpPr>
          <p:cNvPr id="70659" name="Rectangle 8" descr="Carta di giornale"/>
          <p:cNvSpPr>
            <a:spLocks noChangeArrowheads="1"/>
          </p:cNvSpPr>
          <p:nvPr/>
        </p:nvSpPr>
        <p:spPr bwMode="auto">
          <a:xfrm>
            <a:off x="250825" y="2133600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dirty="0">
                <a:latin typeface="Calibri" pitchFamily="34" charset="0"/>
                <a:sym typeface="MS PMincho" pitchFamily="18" charset="-128"/>
              </a:rPr>
              <a:t>Se viene impartito l'ordine di evacuazione, comportatevi come segue: </a:t>
            </a:r>
          </a:p>
        </p:txBody>
      </p:sp>
      <p:sp>
        <p:nvSpPr>
          <p:cNvPr id="70660" name="Rectangle 26" descr="Carta di giornale"/>
          <p:cNvSpPr>
            <a:spLocks noChangeArrowheads="1"/>
          </p:cNvSpPr>
          <p:nvPr/>
        </p:nvSpPr>
        <p:spPr bwMode="auto">
          <a:xfrm>
            <a:off x="250825" y="263683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buFont typeface="Arial" pitchFamily="34" charset="0"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Restate calmi. </a:t>
            </a:r>
            <a:endParaRPr lang="it-IT" altLang="it-IT" dirty="0" smtClean="0">
              <a:latin typeface="Calibri" pitchFamily="34" charset="0"/>
              <a:sym typeface="MS PMincho" pitchFamily="18" charset="-128"/>
            </a:endParaRP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Ponete fine a qualsiasi attività in corso. 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Allontanatevi rapidamente.</a:t>
            </a:r>
          </a:p>
        </p:txBody>
      </p:sp>
      <p:sp>
        <p:nvSpPr>
          <p:cNvPr id="191495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  <a:p>
            <a:pPr algn="ctr">
              <a:defRPr/>
            </a:pPr>
            <a:endParaRPr lang="it-IT" altLang="it-IT" sz="4000">
              <a:solidFill>
                <a:srgbClr val="0066FF"/>
              </a:solidFill>
              <a:latin typeface="Antique Olive CompactPS" pitchFamily="34" charset="0"/>
            </a:endParaRPr>
          </a:p>
        </p:txBody>
      </p:sp>
      <p:sp>
        <p:nvSpPr>
          <p:cNvPr id="191501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F90FF78-E08F-4DB0-BC3B-7695BA91F18A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42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9150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2863" y="3357563"/>
            <a:ext cx="3276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6" descr="AG0056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502025"/>
            <a:ext cx="18002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14972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755650" y="4508500"/>
            <a:ext cx="252095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V="1">
            <a:off x="828675" y="4508500"/>
            <a:ext cx="23749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0675" name="Picture 16" descr="AG0056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868863"/>
            <a:ext cx="817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8" name="Picture 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EF21"/>
              </a:clrFrom>
              <a:clrTo>
                <a:srgbClr val="F8EF21">
                  <a:alpha val="0"/>
                </a:srgbClr>
              </a:clrTo>
            </a:clrChange>
          </a:blip>
          <a:srcRect b="-1778"/>
          <a:stretch>
            <a:fillRect/>
          </a:stretch>
        </p:blipFill>
        <p:spPr bwMode="auto">
          <a:xfrm rot="-600000">
            <a:off x="7164388" y="2852738"/>
            <a:ext cx="12080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8" descr="j03523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084888" y="3644900"/>
            <a:ext cx="15827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8" descr="Carta di giornale"/>
          <p:cNvSpPr>
            <a:spLocks noChangeArrowheads="1"/>
          </p:cNvSpPr>
          <p:nvPr/>
        </p:nvSpPr>
        <p:spPr bwMode="auto">
          <a:xfrm>
            <a:off x="214313" y="1443761"/>
            <a:ext cx="83901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Tx/>
              <a:buChar char="•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Il responsabile di area o la persona a ciò designata, deve accertarsi che tutti i suoi dipendenti e collaboratori abbiano abbandonato i locali. </a:t>
            </a:r>
            <a:endParaRPr lang="it-IT" altLang="it-IT" dirty="0" smtClean="0">
              <a:latin typeface="Calibri" pitchFamily="34" charset="0"/>
              <a:sym typeface="MS PMincho" pitchFamily="18" charset="-128"/>
            </a:endParaRP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ogni singolo dipendente deve accertarsi che tutti gli altri presenti stiano abbandonando i locali. 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it-IT" altLang="it-IT" dirty="0" smtClean="0">
                <a:latin typeface="Calibri" pitchFamily="34" charset="0"/>
                <a:sym typeface="MS PMincho" pitchFamily="18" charset="-128"/>
              </a:rPr>
              <a:t>Mentre vi allontanate, controllate sempre rapidamente che non ci siano persone nei ripostigli , negli archivi , nei servizi igienici o negli ascensori.</a:t>
            </a:r>
            <a:endParaRPr lang="it-IT" altLang="it-IT" dirty="0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71685" name="Picture 15" descr="j03453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40052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6" descr="j03523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716338"/>
            <a:ext cx="1549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7" descr="j03453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4149725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5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DCCCBEB-A983-4860-86AC-D6E426344ACD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43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5" name="Text Box 3" descr="Carta di giornale"/>
          <p:cNvSpPr txBox="1">
            <a:spLocks noChangeArrowheads="1"/>
          </p:cNvSpPr>
          <p:nvPr/>
        </p:nvSpPr>
        <p:spPr bwMode="auto">
          <a:xfrm>
            <a:off x="107950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8" descr="Carta di giornale"/>
          <p:cNvSpPr>
            <a:spLocks noChangeArrowheads="1"/>
          </p:cNvSpPr>
          <p:nvPr/>
        </p:nvSpPr>
        <p:spPr bwMode="auto">
          <a:xfrm>
            <a:off x="285751" y="2133600"/>
            <a:ext cx="839070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3538" indent="-363538" algn="just">
              <a:buFont typeface="Symbol" pitchFamily="18" charset="2"/>
              <a:buChar char=""/>
            </a:pPr>
            <a:r>
              <a:rPr lang="it-IT" altLang="it-IT" dirty="0">
                <a:latin typeface="Calibri" pitchFamily="34" charset="0"/>
                <a:sym typeface="MS PMincho" pitchFamily="18" charset="-128"/>
              </a:rPr>
              <a:t>Chiudete dietro di voi tutte le porte. Le porte chiuse possono rallentare la propagazione dell'incendio e del fumo. Solo se avete ricevuto specifiche istruzioni, lasciate aperte porte e finestre, a fronte di possibili rischi di esplosione. </a:t>
            </a:r>
          </a:p>
        </p:txBody>
      </p:sp>
      <p:pic>
        <p:nvPicPr>
          <p:cNvPr id="72708" name="Picture 11" descr="j03238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4290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4920530-DEB9-493F-93E5-CB221546CDA7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44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9354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4005263"/>
            <a:ext cx="1455737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 descr="Carta di giornale"/>
          <p:cNvSpPr txBox="1">
            <a:spLocks noChangeArrowheads="1"/>
          </p:cNvSpPr>
          <p:nvPr/>
        </p:nvSpPr>
        <p:spPr bwMode="auto">
          <a:xfrm>
            <a:off x="107950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8" descr="Carta di giornale"/>
          <p:cNvSpPr>
            <a:spLocks noChangeArrowheads="1"/>
          </p:cNvSpPr>
          <p:nvPr/>
        </p:nvSpPr>
        <p:spPr bwMode="auto">
          <a:xfrm>
            <a:off x="250825" y="2060575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it-IT" altLang="it-IT">
                <a:latin typeface="Calibri" pitchFamily="34" charset="0"/>
                <a:sym typeface="MS PMincho" pitchFamily="18" charset="-128"/>
              </a:rPr>
              <a:t>Dirigetevi alle uscite di sicurezza, senza correre e senza destare panico.</a:t>
            </a:r>
          </a:p>
        </p:txBody>
      </p:sp>
      <p:sp>
        <p:nvSpPr>
          <p:cNvPr id="73732" name="Rectangle 52" descr="Carta di giornale"/>
          <p:cNvSpPr>
            <a:spLocks noChangeArrowheads="1"/>
          </p:cNvSpPr>
          <p:nvPr/>
        </p:nvSpPr>
        <p:spPr bwMode="auto">
          <a:xfrm>
            <a:off x="250825" y="249237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altLang="it-IT">
                <a:latin typeface="Calibri" pitchFamily="34" charset="0"/>
                <a:sym typeface="MS PMincho" pitchFamily="18" charset="-128"/>
              </a:rPr>
              <a:t>Non spingete gli altri. Tenetevi saldamente alla ringhiera mentre state scendendo le scale, per evitare di cadere se qualcuno vi spinge. </a:t>
            </a:r>
          </a:p>
        </p:txBody>
      </p:sp>
      <p:sp>
        <p:nvSpPr>
          <p:cNvPr id="19456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1CCA5ED-470E-496B-9E32-F49F4568B96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45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9456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3357563"/>
            <a:ext cx="42402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 descr="Carta di giornale"/>
          <p:cNvSpPr txBox="1">
            <a:spLocks noChangeArrowheads="1"/>
          </p:cNvSpPr>
          <p:nvPr/>
        </p:nvSpPr>
        <p:spPr bwMode="auto">
          <a:xfrm>
            <a:off x="107950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8" descr="Carta di giornale"/>
          <p:cNvSpPr>
            <a:spLocks noChangeArrowheads="1"/>
          </p:cNvSpPr>
          <p:nvPr/>
        </p:nvSpPr>
        <p:spPr bwMode="auto">
          <a:xfrm>
            <a:off x="285750" y="1930400"/>
            <a:ext cx="8247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Quando si è raggiunto l'esterno dell'edificio, ritrovarsi nel punto di raccolta prestabilito e verificare che ci siano tutti i vostri colleghi!!!!!</a:t>
            </a:r>
          </a:p>
        </p:txBody>
      </p:sp>
      <p:pic>
        <p:nvPicPr>
          <p:cNvPr id="74756" name="Picture 14" descr="punto di raccol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3000375"/>
            <a:ext cx="20018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8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44D0570-B89B-4999-AA93-17643F7CBF45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46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6" name="Text Box 3" descr="Carta di giornale"/>
          <p:cNvSpPr txBox="1">
            <a:spLocks noChangeArrowheads="1"/>
          </p:cNvSpPr>
          <p:nvPr/>
        </p:nvSpPr>
        <p:spPr bwMode="auto">
          <a:xfrm>
            <a:off x="107950" y="5492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Evacuazione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 descr="Carta di giornale"/>
          <p:cNvSpPr txBox="1">
            <a:spLocks noChangeArrowheads="1"/>
          </p:cNvSpPr>
          <p:nvPr/>
        </p:nvSpPr>
        <p:spPr bwMode="auto">
          <a:xfrm>
            <a:off x="611188" y="1387475"/>
            <a:ext cx="7993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COORDINATORE DELL'EMERGENZA: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Persona designata ad assumere il coordinamento dell'emergenza, qualora il RSPP sia esterno alla Azienda. </a:t>
            </a:r>
          </a:p>
        </p:txBody>
      </p:sp>
      <p:pic>
        <p:nvPicPr>
          <p:cNvPr id="21507" name="Picture 11" descr="j02849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205038"/>
            <a:ext cx="286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714375" y="4210050"/>
            <a:ext cx="77866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en-US">
                <a:latin typeface="Calibri" pitchFamily="34" charset="0"/>
                <a:sym typeface="MS PMincho" pitchFamily="18" charset="-128"/>
              </a:rPr>
              <a:t>Assume la gestione operativa e dispone l'eventuale evacuazione generale, coordina i rapporti con gli interventi esterni ed assume la responsabilità della squadra di emergenza, gestendo l'attività degli addetti all'emergenza delle varie aree interessate, coadiuvato dai coordinatori dell'emergenza del luogo di lavoro. </a:t>
            </a:r>
          </a:p>
        </p:txBody>
      </p:sp>
      <p:sp>
        <p:nvSpPr>
          <p:cNvPr id="153607" name="Text Box 3" descr="Carta di giornale"/>
          <p:cNvSpPr txBox="1">
            <a:spLocks noChangeArrowheads="1"/>
          </p:cNvSpPr>
          <p:nvPr/>
        </p:nvSpPr>
        <p:spPr bwMode="auto">
          <a:xfrm>
            <a:off x="0" y="10715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600">
                <a:solidFill>
                  <a:srgbClr val="33CCFF"/>
                </a:solidFill>
                <a:latin typeface="Antique Olive CompactPS" pitchFamily="34" charset="0"/>
              </a:rPr>
              <a:t> </a:t>
            </a:r>
          </a:p>
        </p:txBody>
      </p:sp>
      <p:sp>
        <p:nvSpPr>
          <p:cNvPr id="153608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Il Piano di Emergenza</a:t>
            </a:r>
          </a:p>
        </p:txBody>
      </p:sp>
      <p:sp>
        <p:nvSpPr>
          <p:cNvPr id="153609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A666740-F0AD-4135-96B9-335E2296612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5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 descr="Carta di giornale"/>
          <p:cNvSpPr txBox="1">
            <a:spLocks noChangeArrowheads="1"/>
          </p:cNvSpPr>
          <p:nvPr/>
        </p:nvSpPr>
        <p:spPr bwMode="auto">
          <a:xfrm>
            <a:off x="479425" y="1314450"/>
            <a:ext cx="4308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PERSONALE DI IMPRESE ESTERNE: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Personale di Società non facenti parte della Azienda presente nelle sede incaricato di lavori e attività (per es. la ditta delle pulizie, i manutentori degli impianti, i gestori delle mense, catering,  etc). </a:t>
            </a:r>
          </a:p>
        </p:txBody>
      </p:sp>
      <p:sp>
        <p:nvSpPr>
          <p:cNvPr id="22531" name="Rectangle 11" descr="Carta di giornale"/>
          <p:cNvSpPr>
            <a:spLocks noChangeArrowheads="1"/>
          </p:cNvSpPr>
          <p:nvPr/>
        </p:nvSpPr>
        <p:spPr bwMode="auto">
          <a:xfrm>
            <a:off x="514350" y="3662363"/>
            <a:ext cx="813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VISITATORI: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Persone in visita presso EUI, per motivi di studio, convegni, ecc. </a:t>
            </a:r>
          </a:p>
        </p:txBody>
      </p:sp>
      <p:sp>
        <p:nvSpPr>
          <p:cNvPr id="154630" name="Text Box 3" descr="Carta di giornale"/>
          <p:cNvSpPr txBox="1">
            <a:spLocks noChangeArrowheads="1"/>
          </p:cNvSpPr>
          <p:nvPr/>
        </p:nvSpPr>
        <p:spPr bwMode="auto">
          <a:xfrm>
            <a:off x="0" y="10715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it-IT" altLang="it-IT" sz="3600">
              <a:solidFill>
                <a:srgbClr val="33CCFF"/>
              </a:solidFill>
              <a:latin typeface="Antique Olive CompactPS" pitchFamily="34" charset="0"/>
            </a:endParaRPr>
          </a:p>
        </p:txBody>
      </p:sp>
      <p:sp>
        <p:nvSpPr>
          <p:cNvPr id="154631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dirty="0">
                <a:solidFill>
                  <a:srgbClr val="FF0000"/>
                </a:solidFill>
                <a:latin typeface="+mj-lt"/>
              </a:rPr>
              <a:t>Il Piano di Emergenza</a:t>
            </a:r>
          </a:p>
        </p:txBody>
      </p:sp>
      <p:sp>
        <p:nvSpPr>
          <p:cNvPr id="154632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4B04CFC-32F9-4A89-861E-1F73CC4E3BD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6</a:t>
            </a:fld>
            <a:endParaRPr lang="it-IT" altLang="en-US" dirty="0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463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6063" y="1314450"/>
            <a:ext cx="22748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4900" y="45497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213" y="1047750"/>
            <a:ext cx="7948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ttangolo 1"/>
          <p:cNvSpPr>
            <a:spLocks noChangeArrowheads="1"/>
          </p:cNvSpPr>
          <p:nvPr/>
        </p:nvSpPr>
        <p:spPr bwMode="auto">
          <a:xfrm>
            <a:off x="395288" y="442913"/>
            <a:ext cx="8208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  <p:sp>
        <p:nvSpPr>
          <p:cNvPr id="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4B04CFC-32F9-4A89-861E-1F73CC4E3BD2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7</a:t>
            </a:fld>
            <a:endParaRPr lang="it-IT" altLang="en-US" dirty="0">
              <a:latin typeface="Calibri" pitchFamily="34" charset="0"/>
              <a:sym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 descr="Carta di giornale"/>
          <p:cNvSpPr>
            <a:spLocks noChangeArrowheads="1"/>
          </p:cNvSpPr>
          <p:nvPr/>
        </p:nvSpPr>
        <p:spPr bwMode="auto">
          <a:xfrm>
            <a:off x="468313" y="2133600"/>
            <a:ext cx="796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>
                <a:latin typeface="Calibri" pitchFamily="34" charset="0"/>
                <a:sym typeface="MS PMincho" pitchFamily="18" charset="-128"/>
              </a:rPr>
              <a:t>Ai fini degli adempimenti imposti, il datore di lavoro:</a:t>
            </a:r>
          </a:p>
        </p:txBody>
      </p:sp>
      <p:sp>
        <p:nvSpPr>
          <p:cNvPr id="23555" name="Rectangle 13" descr="Carta di giornale"/>
          <p:cNvSpPr>
            <a:spLocks noChangeArrowheads="1"/>
          </p:cNvSpPr>
          <p:nvPr/>
        </p:nvSpPr>
        <p:spPr bwMode="auto">
          <a:xfrm>
            <a:off x="428625" y="2997200"/>
            <a:ext cx="467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b="1">
                <a:latin typeface="Calibri" pitchFamily="34" charset="0"/>
                <a:sym typeface="MS PMincho" pitchFamily="18" charset="-128"/>
              </a:rPr>
              <a:t>a) </a:t>
            </a:r>
            <a:r>
              <a:rPr lang="it-IT" altLang="en-US">
                <a:latin typeface="Calibri" pitchFamily="34" charset="0"/>
                <a:sym typeface="MS PMincho" pitchFamily="18" charset="-128"/>
              </a:rPr>
              <a:t>organizza i necessari rapporti con i servizi pubblici competenti in materia di primo soccorso, salvataggio, lotta antincendio e gestione dell’emergenza;</a:t>
            </a:r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23556" name="Rectangle 13" descr="Carta di giornale"/>
          <p:cNvSpPr>
            <a:spLocks noChangeArrowheads="1"/>
          </p:cNvSpPr>
          <p:nvPr/>
        </p:nvSpPr>
        <p:spPr bwMode="auto">
          <a:xfrm>
            <a:off x="5572125" y="4857750"/>
            <a:ext cx="317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it-IT" b="1">
                <a:latin typeface="Calibri" pitchFamily="34" charset="0"/>
                <a:sym typeface="MS PMincho" pitchFamily="18" charset="-128"/>
              </a:rPr>
              <a:t>b) </a:t>
            </a:r>
            <a:r>
              <a:rPr lang="it-IT" altLang="it-IT">
                <a:latin typeface="Calibri" pitchFamily="34" charset="0"/>
                <a:sym typeface="MS PMincho" pitchFamily="18" charset="-128"/>
              </a:rPr>
              <a:t>designa preventivamente i lavoratori per la gestione delle emergenze;</a:t>
            </a:r>
          </a:p>
        </p:txBody>
      </p:sp>
      <p:pic>
        <p:nvPicPr>
          <p:cNvPr id="23557" name="Picture 2" descr="Carta di giorn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271462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-30163" y="260350"/>
            <a:ext cx="91376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  <a:sym typeface="MS PMincho" pitchFamily="18" charset="-128"/>
              </a:rPr>
              <a:t>Gestione delle Emergenze</a:t>
            </a:r>
          </a:p>
        </p:txBody>
      </p:sp>
      <p:sp>
        <p:nvSpPr>
          <p:cNvPr id="156683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E21845F-D9CE-447A-9F9C-867AA80411B7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8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365625"/>
            <a:ext cx="1171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4652963"/>
            <a:ext cx="211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 descr="Carta di giornale"/>
          <p:cNvSpPr>
            <a:spLocks noChangeArrowheads="1"/>
          </p:cNvSpPr>
          <p:nvPr/>
        </p:nvSpPr>
        <p:spPr bwMode="auto">
          <a:xfrm>
            <a:off x="539750" y="2133600"/>
            <a:ext cx="4675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altLang="en-US" b="1">
                <a:latin typeface="Calibri" pitchFamily="34" charset="0"/>
                <a:sym typeface="MS PMincho" pitchFamily="18" charset="-128"/>
              </a:rPr>
              <a:t>c) </a:t>
            </a:r>
            <a:r>
              <a:rPr lang="it-IT" altLang="en-US">
                <a:latin typeface="Calibri" pitchFamily="34" charset="0"/>
                <a:sym typeface="MS PMincho" pitchFamily="18" charset="-128"/>
              </a:rPr>
              <a:t>informa tutti i lavoratori che possono essere esposti a un pericolo grave e immediato circa le misure predisposte ed i comportamenti da adottare;</a:t>
            </a:r>
          </a:p>
        </p:txBody>
      </p:sp>
      <p:sp>
        <p:nvSpPr>
          <p:cNvPr id="24579" name="Rectangle 13" descr="Carta di giornale"/>
          <p:cNvSpPr>
            <a:spLocks noChangeArrowheads="1"/>
          </p:cNvSpPr>
          <p:nvPr/>
        </p:nvSpPr>
        <p:spPr bwMode="auto">
          <a:xfrm>
            <a:off x="2857500" y="4914900"/>
            <a:ext cx="5929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it-IT">
              <a:latin typeface="Calibri" pitchFamily="34" charset="0"/>
              <a:sym typeface="MS PMincho" pitchFamily="18" charset="-128"/>
            </a:endParaRPr>
          </a:p>
        </p:txBody>
      </p:sp>
      <p:sp>
        <p:nvSpPr>
          <p:cNvPr id="157700" name="TextBox 15"/>
          <p:cNvSpPr txBox="1">
            <a:spLocks noChangeArrowheads="1"/>
          </p:cNvSpPr>
          <p:nvPr/>
        </p:nvSpPr>
        <p:spPr bwMode="auto">
          <a:xfrm>
            <a:off x="0" y="10525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altLang="it-IT" sz="3200">
              <a:solidFill>
                <a:srgbClr val="33CCFF"/>
              </a:solidFill>
              <a:latin typeface="Antique Olive CompactPS" pitchFamily="34" charset="0"/>
              <a:sym typeface="MS PMincho" pitchFamily="18" charset="-128"/>
            </a:endParaRPr>
          </a:p>
        </p:txBody>
      </p:sp>
      <p:sp>
        <p:nvSpPr>
          <p:cNvPr id="157701" name="Text Box 2" descr="Carta di giornale"/>
          <p:cNvSpPr txBox="1">
            <a:spLocks noChangeArrowheads="1"/>
          </p:cNvSpPr>
          <p:nvPr/>
        </p:nvSpPr>
        <p:spPr bwMode="auto">
          <a:xfrm>
            <a:off x="0" y="14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sz="3200" dirty="0">
                <a:solidFill>
                  <a:srgbClr val="FF0000"/>
                </a:solidFill>
                <a:latin typeface="+mj-lt"/>
              </a:rPr>
              <a:t>Gestione delle Emergenze</a:t>
            </a:r>
          </a:p>
        </p:txBody>
      </p:sp>
      <p:sp>
        <p:nvSpPr>
          <p:cNvPr id="157704" name="Segnaposto numero diapositiva 5"/>
          <p:cNvSpPr txBox="1">
            <a:spLocks noGrp="1"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5B73712-64EE-484E-92F6-ACEB3324293B}" type="slidenum">
              <a:rPr lang="it-IT" altLang="en-US" sz="1400" b="1">
                <a:solidFill>
                  <a:srgbClr val="FFFFFF"/>
                </a:solidFill>
                <a:latin typeface="Calibri" pitchFamily="34" charset="0"/>
                <a:sym typeface="MS PMincho" pitchFamily="18" charset="-128"/>
              </a:rPr>
              <a:pPr algn="ctr"/>
              <a:t>9</a:t>
            </a:fld>
            <a:endParaRPr lang="it-IT" altLang="en-US">
              <a:latin typeface="Calibri" pitchFamily="34" charset="0"/>
              <a:sym typeface="MS PMincho" pitchFamily="18" charset="-128"/>
            </a:endParaRPr>
          </a:p>
        </p:txBody>
      </p:sp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3088" y="1773238"/>
            <a:ext cx="274161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3717925"/>
            <a:ext cx="54006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01ad8bdec32ca172674a65146329f078114f99"/>
</p:tagLst>
</file>

<file path=ppt/theme/theme1.xml><?xml version="1.0" encoding="utf-8"?>
<a:theme xmlns:a="http://schemas.openxmlformats.org/drawingml/2006/main" name="3_Loggia">
  <a:themeElements>
    <a:clrScheme name="3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3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Loggia">
  <a:themeElements>
    <a:clrScheme name="12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2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Loggia">
  <a:themeElements>
    <a:clrScheme name="13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3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Loggia">
  <a:themeElements>
    <a:clrScheme name="14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4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Loggia">
  <a:themeElements>
    <a:clrScheme name="1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Loggia">
  <a:themeElements>
    <a:clrScheme name="4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4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Loggia">
  <a:themeElements>
    <a:clrScheme name="5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5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Loggia">
  <a:themeElements>
    <a:clrScheme name="6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6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Loggia">
  <a:themeElements>
    <a:clrScheme name="7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7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Loggia">
  <a:themeElements>
    <a:clrScheme name="8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8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Loggia">
  <a:themeElements>
    <a:clrScheme name="9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9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Loggia">
  <a:themeElements>
    <a:clrScheme name="10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0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Loggia">
  <a:themeElements>
    <a:clrScheme name="11_Loggia 1">
      <a:dk1>
        <a:srgbClr val="000000"/>
      </a:dk1>
      <a:lt1>
        <a:srgbClr val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FFFFFF"/>
      </a:accent3>
      <a:accent4>
        <a:srgbClr val="000000"/>
      </a:accent4>
      <a:accent5>
        <a:srgbClr val="EDD7AD"/>
      </a:accent5>
      <a:accent6>
        <a:srgbClr val="D05929"/>
      </a:accent6>
      <a:hlink>
        <a:srgbClr val="CF3B0D"/>
      </a:hlink>
      <a:folHlink>
        <a:srgbClr val="7E756C"/>
      </a:folHlink>
    </a:clrScheme>
    <a:fontScheme name="11_Loggia">
      <a:majorFont>
        <a:latin typeface="Calibri"/>
        <a:ea typeface="华文楷体"/>
        <a:cs typeface="华文楷体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Loggia 1">
        <a:dk1>
          <a:srgbClr val="000000"/>
        </a:dk1>
        <a:lt1>
          <a:srgbClr val="FFFFFF"/>
        </a:lt1>
        <a:dk2>
          <a:srgbClr val="5D5C64"/>
        </a:dk2>
        <a:lt2>
          <a:srgbClr val="E4D9BE"/>
        </a:lt2>
        <a:accent1>
          <a:srgbClr val="E0B62E"/>
        </a:accent1>
        <a:accent2>
          <a:srgbClr val="E6632E"/>
        </a:accent2>
        <a:accent3>
          <a:srgbClr val="FFFFFF"/>
        </a:accent3>
        <a:accent4>
          <a:srgbClr val="000000"/>
        </a:accent4>
        <a:accent5>
          <a:srgbClr val="EDD7AD"/>
        </a:accent5>
        <a:accent6>
          <a:srgbClr val="D05929"/>
        </a:accent6>
        <a:hlink>
          <a:srgbClr val="CF3B0D"/>
        </a:hlink>
        <a:folHlink>
          <a:srgbClr val="7E7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Pages>0</Pages>
  <Words>2454</Words>
  <Characters>0</Characters>
  <Application>Microsoft Office PowerPoint</Application>
  <DocSecurity>0</DocSecurity>
  <PresentationFormat>On-screen Show (4:3)</PresentationFormat>
  <Lines>0</Lines>
  <Paragraphs>248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3_Loggia</vt:lpstr>
      <vt:lpstr>4_Loggia</vt:lpstr>
      <vt:lpstr>5_Loggia</vt:lpstr>
      <vt:lpstr>6_Loggia</vt:lpstr>
      <vt:lpstr>7_Loggia</vt:lpstr>
      <vt:lpstr>8_Loggia</vt:lpstr>
      <vt:lpstr>9_Loggia</vt:lpstr>
      <vt:lpstr>10_Loggia</vt:lpstr>
      <vt:lpstr>11_Loggia</vt:lpstr>
      <vt:lpstr>12_Loggia</vt:lpstr>
      <vt:lpstr>13_Loggia</vt:lpstr>
      <vt:lpstr>14_Loggia</vt:lpstr>
      <vt:lpstr>1_Loggia</vt:lpstr>
      <vt:lpstr> Piano di Emergenza Generale EUI </vt:lpstr>
      <vt:lpstr>Argomenti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PONTI A SBALZO DI SERVIZIO</dc:title>
  <dc:creator>Carfi, Stefano</dc:creator>
  <cp:lastModifiedBy>paola</cp:lastModifiedBy>
  <cp:revision>576</cp:revision>
  <cp:lastPrinted>1997-12-01T18:04:00Z</cp:lastPrinted>
  <dcterms:created xsi:type="dcterms:W3CDTF">1997-11-23T13:14:50Z</dcterms:created>
  <dcterms:modified xsi:type="dcterms:W3CDTF">2015-01-30T08:33:47Z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3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1</vt:r8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2</vt:r8>
  </property>
  <property fmtid="{D5CDD505-2E9C-101B-9397-08002B2CF9AE}" pid="19" name="ShowNotes">
    <vt:bool>false</vt:bool>
  </property>
  <property fmtid="{D5CDD505-2E9C-101B-9397-08002B2CF9AE}" pid="20" name="NavBtnPos">
    <vt:r8>1</vt:r8>
  </property>
  <property fmtid="{D5CDD505-2E9C-101B-9397-08002B2CF9AE}" pid="21" name="OutputDir">
    <vt:lpwstr>C:\</vt:lpwstr>
  </property>
  <property fmtid="{D5CDD505-2E9C-101B-9397-08002B2CF9AE}" pid="22" name="KSOProductBuildVer">
    <vt:lpwstr>1033-8.1.0.3375</vt:lpwstr>
  </property>
</Properties>
</file>