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69"/>
  </p:notesMasterIdLst>
  <p:sldIdLst>
    <p:sldId id="323" r:id="rId2"/>
    <p:sldId id="409" r:id="rId3"/>
    <p:sldId id="324" r:id="rId4"/>
    <p:sldId id="402" r:id="rId5"/>
    <p:sldId id="325" r:id="rId6"/>
    <p:sldId id="328" r:id="rId7"/>
    <p:sldId id="396" r:id="rId8"/>
    <p:sldId id="329" r:id="rId9"/>
    <p:sldId id="330" r:id="rId10"/>
    <p:sldId id="331" r:id="rId11"/>
    <p:sldId id="332" r:id="rId12"/>
    <p:sldId id="333" r:id="rId13"/>
    <p:sldId id="447"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97" r:id="rId40"/>
    <p:sldId id="362" r:id="rId41"/>
    <p:sldId id="363" r:id="rId42"/>
    <p:sldId id="364" r:id="rId43"/>
    <p:sldId id="365" r:id="rId44"/>
    <p:sldId id="366" r:id="rId45"/>
    <p:sldId id="367" r:id="rId46"/>
    <p:sldId id="371" r:id="rId47"/>
    <p:sldId id="372" r:id="rId48"/>
    <p:sldId id="373" r:id="rId49"/>
    <p:sldId id="374" r:id="rId50"/>
    <p:sldId id="375" r:id="rId51"/>
    <p:sldId id="376" r:id="rId52"/>
    <p:sldId id="377" r:id="rId53"/>
    <p:sldId id="378" r:id="rId54"/>
    <p:sldId id="379" r:id="rId55"/>
    <p:sldId id="380" r:id="rId56"/>
    <p:sldId id="381" r:id="rId57"/>
    <p:sldId id="382" r:id="rId58"/>
    <p:sldId id="401" r:id="rId59"/>
    <p:sldId id="384" r:id="rId60"/>
    <p:sldId id="385" r:id="rId61"/>
    <p:sldId id="386" r:id="rId62"/>
    <p:sldId id="388" r:id="rId63"/>
    <p:sldId id="389" r:id="rId64"/>
    <p:sldId id="390" r:id="rId65"/>
    <p:sldId id="391" r:id="rId66"/>
    <p:sldId id="392" r:id="rId67"/>
    <p:sldId id="406" r:id="rId6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3"/>
    <p:restoredTop sz="94694"/>
  </p:normalViewPr>
  <p:slideViewPr>
    <p:cSldViewPr snapToGrid="0" snapToObjects="1">
      <p:cViewPr varScale="1">
        <p:scale>
          <a:sx n="109" d="100"/>
          <a:sy n="109" d="100"/>
        </p:scale>
        <p:origin x="6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C74D7-B747-A544-8AF3-0B2CD48366B7}" type="datetimeFigureOut">
              <a:rPr lang="es-ES" smtClean="0"/>
              <a:t>27/08/2024</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E7F3-2854-5B40-84BD-7C1D6E3868AD}" type="slidenum">
              <a:rPr lang="es-ES" smtClean="0"/>
              <a:t>‹#›</a:t>
            </a:fld>
            <a:endParaRPr lang="es-ES" dirty="0"/>
          </a:p>
        </p:txBody>
      </p:sp>
    </p:spTree>
    <p:extLst>
      <p:ext uri="{BB962C8B-B14F-4D97-AF65-F5344CB8AC3E}">
        <p14:creationId xmlns:p14="http://schemas.microsoft.com/office/powerpoint/2010/main" val="230453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C56778-37B6-4A46-9522-D87EA474A375}" type="slidenum">
              <a:rPr lang="en-GB" altLang="en-US" smtClean="0"/>
              <a:pPr>
                <a:spcBef>
                  <a:spcPct val="0"/>
                </a:spcBef>
              </a:pPr>
              <a:t>66</a:t>
            </a:fld>
            <a:endParaRPr lang="en-GB" altLang="en-US" dirty="0"/>
          </a:p>
        </p:txBody>
      </p:sp>
    </p:spTree>
    <p:extLst>
      <p:ext uri="{BB962C8B-B14F-4D97-AF65-F5344CB8AC3E}">
        <p14:creationId xmlns:p14="http://schemas.microsoft.com/office/powerpoint/2010/main" val="3281088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D07F-D9E6-E845-ABAE-C496A55B9EFE}"/>
              </a:ext>
            </a:extLst>
          </p:cNvPr>
          <p:cNvSpPr>
            <a:spLocks noGrp="1"/>
          </p:cNvSpPr>
          <p:nvPr>
            <p:ph type="ctrTitle"/>
          </p:nvPr>
        </p:nvSpPr>
        <p:spPr>
          <a:xfrm>
            <a:off x="469557" y="1412102"/>
            <a:ext cx="6940267" cy="2387600"/>
          </a:xfrm>
          <a:noFill/>
        </p:spPr>
        <p:txBody>
          <a:bodyPr wrap="square" lIns="0" anchor="t" anchorCtr="0">
            <a:normAutofit/>
          </a:bodyPr>
          <a:lstStyle>
            <a:lvl1pPr algn="l">
              <a:defRPr sz="5400" b="1">
                <a:solidFill>
                  <a:schemeClr val="tx1"/>
                </a:solidFill>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35838330-9B46-2B4A-88CB-BBA6492EC271}"/>
              </a:ext>
            </a:extLst>
          </p:cNvPr>
          <p:cNvSpPr>
            <a:spLocks noGrp="1"/>
          </p:cNvSpPr>
          <p:nvPr>
            <p:ph type="subTitle" idx="1"/>
          </p:nvPr>
        </p:nvSpPr>
        <p:spPr>
          <a:xfrm>
            <a:off x="469557" y="4030371"/>
            <a:ext cx="5150536" cy="1567240"/>
          </a:xfrm>
        </p:spPr>
        <p:txBody>
          <a:bodyPr lIns="0" anchor="t"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172837148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6"/>
            <a:ext cx="5859463" cy="21560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posición de imagen 2">
            <a:extLst>
              <a:ext uri="{FF2B5EF4-FFF2-40B4-BE49-F238E27FC236}">
                <a16:creationId xmlns:a16="http://schemas.microsoft.com/office/drawing/2014/main" id="{F27B96D6-59E0-D14C-82BF-94DBA4C75E6C}"/>
              </a:ext>
            </a:extLst>
          </p:cNvPr>
          <p:cNvSpPr>
            <a:spLocks noGrp="1"/>
          </p:cNvSpPr>
          <p:nvPr>
            <p:ph type="pic" idx="13"/>
          </p:nvPr>
        </p:nvSpPr>
        <p:spPr>
          <a:xfrm>
            <a:off x="874712" y="987425"/>
            <a:ext cx="45497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10" name="Marcador de posición de imagen 2">
            <a:extLst>
              <a:ext uri="{FF2B5EF4-FFF2-40B4-BE49-F238E27FC236}">
                <a16:creationId xmlns:a16="http://schemas.microsoft.com/office/drawing/2014/main" id="{6D5BA7C9-59E2-5942-B6A2-525CBCA90630}"/>
              </a:ext>
            </a:extLst>
          </p:cNvPr>
          <p:cNvSpPr>
            <a:spLocks noGrp="1"/>
          </p:cNvSpPr>
          <p:nvPr>
            <p:ph type="pic" idx="14"/>
          </p:nvPr>
        </p:nvSpPr>
        <p:spPr>
          <a:xfrm>
            <a:off x="5600699" y="3303816"/>
            <a:ext cx="5859463" cy="25572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Tree>
    <p:extLst>
      <p:ext uri="{BB962C8B-B14F-4D97-AF65-F5344CB8AC3E}">
        <p14:creationId xmlns:p14="http://schemas.microsoft.com/office/powerpoint/2010/main" val="2153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856A72-C98F-E741-AC4E-26A159CDE4FC}"/>
              </a:ext>
            </a:extLst>
          </p:cNvPr>
          <p:cNvSpPr>
            <a:spLocks noGrp="1"/>
          </p:cNvSpPr>
          <p:nvPr>
            <p:ph type="title"/>
          </p:nvPr>
        </p:nvSpPr>
        <p:spPr/>
        <p:txBody>
          <a:bodyPr/>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FDDFAC3D-E137-3444-AC1A-D6879E2B0CA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62EE16B5-B918-5E43-91B5-2204959A3352}"/>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8988F3EA-C852-F14C-ABB6-86035C9CA05C}"/>
              </a:ext>
            </a:extLst>
          </p:cNvPr>
          <p:cNvSpPr>
            <a:spLocks noGrp="1"/>
          </p:cNvSpPr>
          <p:nvPr>
            <p:ph type="ftr" sz="quarter" idx="3"/>
          </p:nvPr>
        </p:nvSpPr>
        <p:spPr>
          <a:xfrm>
            <a:off x="4038600" y="613783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2571964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64D801-4D0C-F647-AD55-976FC10FA885}"/>
              </a:ext>
            </a:extLst>
          </p:cNvPr>
          <p:cNvSpPr>
            <a:spLocks noGrp="1"/>
          </p:cNvSpPr>
          <p:nvPr>
            <p:ph type="title" orient="vert"/>
          </p:nvPr>
        </p:nvSpPr>
        <p:spPr>
          <a:xfrm>
            <a:off x="8724899" y="1146411"/>
            <a:ext cx="2735263" cy="4763070"/>
          </a:xfrm>
        </p:spPr>
        <p:txBody>
          <a:bodyPr vert="eaVert"/>
          <a:lstStyle/>
          <a:p>
            <a:r>
              <a:rPr lang="es-ES" dirty="0"/>
              <a:t>Haga clic para modificar el estilo de título del patrón</a:t>
            </a:r>
          </a:p>
        </p:txBody>
      </p:sp>
      <p:sp>
        <p:nvSpPr>
          <p:cNvPr id="3" name="Marcador de texto vertical 2">
            <a:extLst>
              <a:ext uri="{FF2B5EF4-FFF2-40B4-BE49-F238E27FC236}">
                <a16:creationId xmlns:a16="http://schemas.microsoft.com/office/drawing/2014/main" id="{38447500-C1C1-0C48-8E36-0A8847A5DD7F}"/>
              </a:ext>
            </a:extLst>
          </p:cNvPr>
          <p:cNvSpPr>
            <a:spLocks noGrp="1"/>
          </p:cNvSpPr>
          <p:nvPr>
            <p:ph type="body" orient="vert" idx="1"/>
          </p:nvPr>
        </p:nvSpPr>
        <p:spPr>
          <a:xfrm>
            <a:off x="874713" y="1146411"/>
            <a:ext cx="7697787" cy="476306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a:extLst>
              <a:ext uri="{FF2B5EF4-FFF2-40B4-BE49-F238E27FC236}">
                <a16:creationId xmlns:a16="http://schemas.microsoft.com/office/drawing/2014/main" id="{ACDF95EA-C615-C54E-903A-00253A22FF24}"/>
              </a:ext>
            </a:extLst>
          </p:cNvPr>
          <p:cNvSpPr>
            <a:spLocks noGrp="1"/>
          </p:cNvSpPr>
          <p:nvPr>
            <p:ph type="ftr" sz="quarter" idx="11"/>
          </p:nvPr>
        </p:nvSpPr>
        <p:spPr>
          <a:xfrm>
            <a:off x="4038600" y="6091997"/>
            <a:ext cx="4114800" cy="365125"/>
          </a:xfrm>
          <a:prstGeom prst="rect">
            <a:avLst/>
          </a:prstGeom>
        </p:spPr>
        <p:txBody>
          <a:bodyPr/>
          <a:lstStyle/>
          <a:p>
            <a:endParaRPr lang="es-ES" dirty="0"/>
          </a:p>
        </p:txBody>
      </p:sp>
      <p:sp>
        <p:nvSpPr>
          <p:cNvPr id="6" name="Marcador de número de diapositiva 5">
            <a:extLst>
              <a:ext uri="{FF2B5EF4-FFF2-40B4-BE49-F238E27FC236}">
                <a16:creationId xmlns:a16="http://schemas.microsoft.com/office/drawing/2014/main" id="{CA224883-BAD4-ED4E-A8D0-FF3E0A4D8CA8}"/>
              </a:ext>
            </a:extLst>
          </p:cNvPr>
          <p:cNvSpPr>
            <a:spLocks noGrp="1"/>
          </p:cNvSpPr>
          <p:nvPr>
            <p:ph type="sldNum" sz="quarter" idx="12"/>
          </p:nvPr>
        </p:nvSpPr>
        <p:spPr/>
        <p:txBody>
          <a:bodyPr/>
          <a:lstStyle/>
          <a:p>
            <a:fld id="{A85EF1E5-F080-0048-9372-CF230FDE727D}" type="slidenum">
              <a:rPr lang="es-ES" smtClean="0"/>
              <a:t>‹#›</a:t>
            </a:fld>
            <a:endParaRPr lang="es-ES" dirty="0"/>
          </a:p>
        </p:txBody>
      </p:sp>
    </p:spTree>
    <p:extLst>
      <p:ext uri="{BB962C8B-B14F-4D97-AF65-F5344CB8AC3E}">
        <p14:creationId xmlns:p14="http://schemas.microsoft.com/office/powerpoint/2010/main" val="2972571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7" name="Title 1"/>
          <p:cNvSpPr>
            <a:spLocks noGrp="1"/>
          </p:cNvSpPr>
          <p:nvPr>
            <p:ph type="title"/>
          </p:nvPr>
        </p:nvSpPr>
        <p:spPr>
          <a:xfrm>
            <a:off x="3984000" y="259200"/>
            <a:ext cx="7584000" cy="1080000"/>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1E830E5A-E340-47EC-8133-2296F4EAC9F6}" type="datetime1">
              <a:rPr lang="it-IT" altLang="it-IT"/>
              <a:pPr>
                <a:defRPr/>
              </a:pPr>
              <a:t>27/08/2024</a:t>
            </a:fld>
            <a:endParaRPr lang="it-IT" altLang="it-IT" dirty="0"/>
          </a:p>
        </p:txBody>
      </p:sp>
      <p:sp>
        <p:nvSpPr>
          <p:cNvPr id="5" name="Footer Placeholder 4"/>
          <p:cNvSpPr>
            <a:spLocks noGrp="1"/>
          </p:cNvSpPr>
          <p:nvPr>
            <p:ph type="ftr" sz="quarter" idx="11"/>
          </p:nvPr>
        </p:nvSpPr>
        <p:spPr/>
        <p:txBody>
          <a:bodyPr/>
          <a:lstStyle>
            <a:lvl1pPr>
              <a:defRPr/>
            </a:lvl1pPr>
          </a:lstStyle>
          <a:p>
            <a:pPr>
              <a:defRPr/>
            </a:pPr>
            <a:endParaRPr lang="it-IT" altLang="it-IT" dirty="0"/>
          </a:p>
        </p:txBody>
      </p:sp>
      <p:sp>
        <p:nvSpPr>
          <p:cNvPr id="6" name="Slide Number Placeholder 5"/>
          <p:cNvSpPr>
            <a:spLocks noGrp="1"/>
          </p:cNvSpPr>
          <p:nvPr>
            <p:ph type="sldNum" sz="quarter" idx="12"/>
          </p:nvPr>
        </p:nvSpPr>
        <p:spPr/>
        <p:txBody>
          <a:bodyPr/>
          <a:lstStyle>
            <a:lvl1pPr>
              <a:defRPr/>
            </a:lvl1pPr>
          </a:lstStyle>
          <a:p>
            <a:pPr>
              <a:defRPr/>
            </a:pPr>
            <a:fld id="{47FC0B26-92E3-4492-ADC3-D134A0EE2141}" type="slidenum">
              <a:rPr lang="it-IT" altLang="it-IT"/>
              <a:pPr>
                <a:defRPr/>
              </a:pPr>
              <a:t>‹#›</a:t>
            </a:fld>
            <a:endParaRPr lang="it-IT" altLang="it-IT" dirty="0"/>
          </a:p>
        </p:txBody>
      </p:sp>
    </p:spTree>
    <p:extLst>
      <p:ext uri="{BB962C8B-B14F-4D97-AF65-F5344CB8AC3E}">
        <p14:creationId xmlns:p14="http://schemas.microsoft.com/office/powerpoint/2010/main" val="61867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78EB0-7FFF-D243-87E2-2C4100C0E1E6}"/>
              </a:ext>
            </a:extLst>
          </p:cNvPr>
          <p:cNvSpPr>
            <a:spLocks noGrp="1"/>
          </p:cNvSpPr>
          <p:nvPr>
            <p:ph type="title"/>
          </p:nvPr>
        </p:nvSpPr>
        <p:spPr>
          <a:xfrm>
            <a:off x="760977" y="1152758"/>
            <a:ext cx="10699186" cy="1325563"/>
          </a:xfrm>
        </p:spPr>
        <p:txBody>
          <a:bodyPr anchor="t" anchorCtr="0"/>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82133987-260A-A94D-B9A9-1EA7E495E5BC}"/>
              </a:ext>
            </a:extLst>
          </p:cNvPr>
          <p:cNvSpPr>
            <a:spLocks noGrp="1"/>
          </p:cNvSpPr>
          <p:nvPr>
            <p:ph idx="1"/>
          </p:nvPr>
        </p:nvSpPr>
        <p:spPr>
          <a:xfrm>
            <a:off x="760977" y="2730926"/>
            <a:ext cx="10699186" cy="3189814"/>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B3C0C721-1EDF-CD47-929B-E9BD70E1372D}"/>
              </a:ext>
            </a:extLst>
          </p:cNvPr>
          <p:cNvSpPr>
            <a:spLocks noGrp="1"/>
          </p:cNvSpPr>
          <p:nvPr>
            <p:ph type="sldNum" sz="quarter" idx="12"/>
          </p:nvPr>
        </p:nvSpPr>
        <p:spPr>
          <a:xfrm>
            <a:off x="11232679" y="6076349"/>
            <a:ext cx="450935" cy="365125"/>
          </a:xfrm>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1085A88C-3371-1346-B902-FE0F5CCDDF04}"/>
              </a:ext>
            </a:extLst>
          </p:cNvPr>
          <p:cNvSpPr>
            <a:spLocks noGrp="1"/>
          </p:cNvSpPr>
          <p:nvPr>
            <p:ph type="ftr" sz="quarter" idx="3"/>
          </p:nvPr>
        </p:nvSpPr>
        <p:spPr>
          <a:xfrm>
            <a:off x="4046508" y="6130779"/>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78322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21E003-4354-BE4E-BAD0-09E4E55EF75A}"/>
              </a:ext>
            </a:extLst>
          </p:cNvPr>
          <p:cNvSpPr>
            <a:spLocks noGrp="1"/>
          </p:cNvSpPr>
          <p:nvPr>
            <p:ph type="title"/>
          </p:nvPr>
        </p:nvSpPr>
        <p:spPr>
          <a:xfrm>
            <a:off x="730293" y="1332548"/>
            <a:ext cx="10729870" cy="2852737"/>
          </a:xfrm>
        </p:spPr>
        <p:txBody>
          <a:bodyPr anchor="t" anchorCtr="0"/>
          <a:lstStyle>
            <a:lvl1pPr>
              <a:defRPr sz="6000"/>
            </a:lvl1p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7D944C37-D002-7249-9671-D115B41904F4}"/>
              </a:ext>
            </a:extLst>
          </p:cNvPr>
          <p:cNvSpPr>
            <a:spLocks noGrp="1"/>
          </p:cNvSpPr>
          <p:nvPr>
            <p:ph type="body" idx="1"/>
          </p:nvPr>
        </p:nvSpPr>
        <p:spPr>
          <a:xfrm>
            <a:off x="730293" y="4425633"/>
            <a:ext cx="107298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6" name="Marcador de número de diapositiva 5">
            <a:extLst>
              <a:ext uri="{FF2B5EF4-FFF2-40B4-BE49-F238E27FC236}">
                <a16:creationId xmlns:a16="http://schemas.microsoft.com/office/drawing/2014/main" id="{87CA001B-E590-9546-A1BC-8E7E3A7EFC36}"/>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7" name="Marcador de pie de página 4">
            <a:extLst>
              <a:ext uri="{FF2B5EF4-FFF2-40B4-BE49-F238E27FC236}">
                <a16:creationId xmlns:a16="http://schemas.microsoft.com/office/drawing/2014/main" id="{93CD924F-B0BA-D34B-8679-987480628B3E}"/>
              </a:ext>
            </a:extLst>
          </p:cNvPr>
          <p:cNvSpPr>
            <a:spLocks noGrp="1"/>
          </p:cNvSpPr>
          <p:nvPr>
            <p:ph type="ftr" sz="quarter" idx="3"/>
          </p:nvPr>
        </p:nvSpPr>
        <p:spPr>
          <a:xfrm>
            <a:off x="3562916" y="6133510"/>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33483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740FF-768D-984E-A5D5-98DDBC4BA490}"/>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CCEBD72F-C901-A14A-9976-65B5E52665BD}"/>
              </a:ext>
            </a:extLst>
          </p:cNvPr>
          <p:cNvSpPr>
            <a:spLocks noGrp="1"/>
          </p:cNvSpPr>
          <p:nvPr>
            <p:ph sz="half" idx="1"/>
          </p:nvPr>
        </p:nvSpPr>
        <p:spPr>
          <a:xfrm>
            <a:off x="770020" y="2685327"/>
            <a:ext cx="5249779" cy="339742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2BA9CD86-F882-1A4D-B8DD-0844ABD0ED49}"/>
              </a:ext>
            </a:extLst>
          </p:cNvPr>
          <p:cNvSpPr>
            <a:spLocks noGrp="1"/>
          </p:cNvSpPr>
          <p:nvPr>
            <p:ph sz="half" idx="2"/>
          </p:nvPr>
        </p:nvSpPr>
        <p:spPr>
          <a:xfrm>
            <a:off x="6172200" y="2685327"/>
            <a:ext cx="5304184" cy="339742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número de diapositiva 6">
            <a:extLst>
              <a:ext uri="{FF2B5EF4-FFF2-40B4-BE49-F238E27FC236}">
                <a16:creationId xmlns:a16="http://schemas.microsoft.com/office/drawing/2014/main" id="{2E91928A-0B92-C448-AFD4-C264B270F27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87F0BD42-BA2E-714B-B522-8E9F0B875360}"/>
              </a:ext>
            </a:extLst>
          </p:cNvPr>
          <p:cNvSpPr>
            <a:spLocks noGrp="1"/>
          </p:cNvSpPr>
          <p:nvPr>
            <p:ph type="ftr" sz="quarter" idx="3"/>
          </p:nvPr>
        </p:nvSpPr>
        <p:spPr>
          <a:xfrm>
            <a:off x="3962400" y="6128963"/>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8595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D44C7F-EBDA-A24F-9D47-56A545BC0DA4}"/>
              </a:ext>
            </a:extLst>
          </p:cNvPr>
          <p:cNvSpPr>
            <a:spLocks noGrp="1"/>
          </p:cNvSpPr>
          <p:nvPr>
            <p:ph type="title"/>
          </p:nvPr>
        </p:nvSpPr>
        <p:spPr>
          <a:xfrm>
            <a:off x="745435" y="1076858"/>
            <a:ext cx="10714728" cy="1325563"/>
          </a:xfrm>
        </p:spPr>
        <p:txBody>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61434399-C56C-D944-99F0-CDFA8724C045}"/>
              </a:ext>
            </a:extLst>
          </p:cNvPr>
          <p:cNvSpPr>
            <a:spLocks noGrp="1"/>
          </p:cNvSpPr>
          <p:nvPr>
            <p:ph type="body" idx="1"/>
          </p:nvPr>
        </p:nvSpPr>
        <p:spPr>
          <a:xfrm>
            <a:off x="745434" y="2575901"/>
            <a:ext cx="528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0FB094BD-D882-8B4A-B574-0E863B8CFF8E}"/>
              </a:ext>
            </a:extLst>
          </p:cNvPr>
          <p:cNvSpPr>
            <a:spLocks noGrp="1"/>
          </p:cNvSpPr>
          <p:nvPr>
            <p:ph sz="half" idx="2"/>
          </p:nvPr>
        </p:nvSpPr>
        <p:spPr>
          <a:xfrm>
            <a:off x="745435" y="3550445"/>
            <a:ext cx="52890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46343CEE-F82C-2847-B3BB-2F7BA34FB844}"/>
              </a:ext>
            </a:extLst>
          </p:cNvPr>
          <p:cNvSpPr>
            <a:spLocks noGrp="1"/>
          </p:cNvSpPr>
          <p:nvPr>
            <p:ph type="body" sz="quarter" idx="3"/>
          </p:nvPr>
        </p:nvSpPr>
        <p:spPr>
          <a:xfrm>
            <a:off x="6157561" y="2575901"/>
            <a:ext cx="53026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D9B9E527-557A-8844-884D-2B9E10013851}"/>
              </a:ext>
            </a:extLst>
          </p:cNvPr>
          <p:cNvSpPr>
            <a:spLocks noGrp="1"/>
          </p:cNvSpPr>
          <p:nvPr>
            <p:ph sz="quarter" idx="4"/>
          </p:nvPr>
        </p:nvSpPr>
        <p:spPr>
          <a:xfrm>
            <a:off x="6157562" y="3550445"/>
            <a:ext cx="5302602" cy="2495513"/>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número de diapositiva 8">
            <a:extLst>
              <a:ext uri="{FF2B5EF4-FFF2-40B4-BE49-F238E27FC236}">
                <a16:creationId xmlns:a16="http://schemas.microsoft.com/office/drawing/2014/main" id="{7C915A4B-1670-7142-8981-F9E8B8C06B9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10" name="Marcador de pie de página 4">
            <a:extLst>
              <a:ext uri="{FF2B5EF4-FFF2-40B4-BE49-F238E27FC236}">
                <a16:creationId xmlns:a16="http://schemas.microsoft.com/office/drawing/2014/main" id="{E1824371-E7C3-EB40-81A2-200ECB384153}"/>
              </a:ext>
            </a:extLst>
          </p:cNvPr>
          <p:cNvSpPr>
            <a:spLocks noGrp="1"/>
          </p:cNvSpPr>
          <p:nvPr>
            <p:ph type="ftr" sz="quarter" idx="13"/>
          </p:nvPr>
        </p:nvSpPr>
        <p:spPr>
          <a:xfrm>
            <a:off x="3764366" y="6141665"/>
            <a:ext cx="4155744"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497995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4F637-1308-664C-83B4-FA3A5C5F9D52}"/>
              </a:ext>
            </a:extLst>
          </p:cNvPr>
          <p:cNvSpPr>
            <a:spLocks noGrp="1"/>
          </p:cNvSpPr>
          <p:nvPr>
            <p:ph type="title"/>
          </p:nvPr>
        </p:nvSpPr>
        <p:spPr/>
        <p:txBody>
          <a:body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98E102C0-E24E-E349-A2A5-1AC8458C268D}"/>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6" name="Marcador de pie de página 4">
            <a:extLst>
              <a:ext uri="{FF2B5EF4-FFF2-40B4-BE49-F238E27FC236}">
                <a16:creationId xmlns:a16="http://schemas.microsoft.com/office/drawing/2014/main" id="{EC2D1B76-8B8D-8D4A-8189-7108E90AB0F6}"/>
              </a:ext>
            </a:extLst>
          </p:cNvPr>
          <p:cNvSpPr>
            <a:spLocks noGrp="1"/>
          </p:cNvSpPr>
          <p:nvPr>
            <p:ph type="ftr" sz="quarter" idx="3"/>
          </p:nvPr>
        </p:nvSpPr>
        <p:spPr>
          <a:xfrm>
            <a:off x="3326408"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396047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38ACD2-C9D8-5442-BE0B-F65DAA9A89A0}"/>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5" name="Marcador de pie de página 4">
            <a:extLst>
              <a:ext uri="{FF2B5EF4-FFF2-40B4-BE49-F238E27FC236}">
                <a16:creationId xmlns:a16="http://schemas.microsoft.com/office/drawing/2014/main" id="{87BC88E4-43E3-4848-BE02-F9F0F284F23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1371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F7EF2B-C263-964F-9EEB-6EE87EEA6DE2}"/>
              </a:ext>
            </a:extLst>
          </p:cNvPr>
          <p:cNvSpPr>
            <a:spLocks noGrp="1"/>
          </p:cNvSpPr>
          <p:nvPr>
            <p:ph type="title"/>
          </p:nvPr>
        </p:nvSpPr>
        <p:spPr>
          <a:xfrm>
            <a:off x="493144" y="1180617"/>
            <a:ext cx="4278881" cy="1407007"/>
          </a:xfrm>
        </p:spPr>
        <p:txBody>
          <a:bodyPr anchor="t" anchorCtr="0"/>
          <a:lstStyle>
            <a:lvl1pPr>
              <a:defRPr sz="3200"/>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AA4DC231-D60C-4B40-8F93-3EA127AAEA31}"/>
              </a:ext>
            </a:extLst>
          </p:cNvPr>
          <p:cNvSpPr>
            <a:spLocks noGrp="1"/>
          </p:cNvSpPr>
          <p:nvPr>
            <p:ph idx="1"/>
          </p:nvPr>
        </p:nvSpPr>
        <p:spPr>
          <a:xfrm>
            <a:off x="4891088" y="1177441"/>
            <a:ext cx="3421550" cy="4688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31FB91F3-F429-714F-93EA-25BF9C70814B}"/>
              </a:ext>
            </a:extLst>
          </p:cNvPr>
          <p:cNvSpPr>
            <a:spLocks noGrp="1"/>
          </p:cNvSpPr>
          <p:nvPr>
            <p:ph type="body" sz="half" idx="2"/>
          </p:nvPr>
        </p:nvSpPr>
        <p:spPr>
          <a:xfrm>
            <a:off x="493144" y="2754774"/>
            <a:ext cx="4278881" cy="31142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6F425F79-DD28-5D40-BD54-BD567D0C912E}"/>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F2869BA2-D0C4-E546-BFB4-992AFCA69443}"/>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
        <p:nvSpPr>
          <p:cNvPr id="9" name="Marcador de contenido 2">
            <a:extLst>
              <a:ext uri="{FF2B5EF4-FFF2-40B4-BE49-F238E27FC236}">
                <a16:creationId xmlns:a16="http://schemas.microsoft.com/office/drawing/2014/main" id="{76939CAF-0F22-644B-A275-1944B7625412}"/>
              </a:ext>
            </a:extLst>
          </p:cNvPr>
          <p:cNvSpPr>
            <a:spLocks noGrp="1"/>
          </p:cNvSpPr>
          <p:nvPr>
            <p:ph idx="13"/>
          </p:nvPr>
        </p:nvSpPr>
        <p:spPr>
          <a:xfrm>
            <a:off x="8447059" y="1180617"/>
            <a:ext cx="3010468" cy="2248383"/>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contenido 2">
            <a:extLst>
              <a:ext uri="{FF2B5EF4-FFF2-40B4-BE49-F238E27FC236}">
                <a16:creationId xmlns:a16="http://schemas.microsoft.com/office/drawing/2014/main" id="{35388C7D-5BB4-704B-8D60-3D827BB08F63}"/>
              </a:ext>
            </a:extLst>
          </p:cNvPr>
          <p:cNvSpPr>
            <a:spLocks noGrp="1"/>
          </p:cNvSpPr>
          <p:nvPr>
            <p:ph idx="14"/>
          </p:nvPr>
        </p:nvSpPr>
        <p:spPr>
          <a:xfrm>
            <a:off x="8447058" y="3528646"/>
            <a:ext cx="3010468" cy="2340342"/>
          </a:xfrm>
        </p:spPr>
        <p:txBody>
          <a:bodyPr>
            <a:no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10414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25980C-B0AE-584D-B812-F230492AC6C4}"/>
              </a:ext>
            </a:extLst>
          </p:cNvPr>
          <p:cNvSpPr>
            <a:spLocks noGrp="1"/>
          </p:cNvSpPr>
          <p:nvPr>
            <p:ph type="title"/>
          </p:nvPr>
        </p:nvSpPr>
        <p:spPr>
          <a:xfrm>
            <a:off x="760976" y="987425"/>
            <a:ext cx="4687323" cy="1408534"/>
          </a:xfrm>
        </p:spPr>
        <p:txBody>
          <a:bodyPr anchor="t" anchorCtr="0"/>
          <a:lstStyle>
            <a:lvl1pPr>
              <a:defRPr sz="3200"/>
            </a:lvl1pPr>
          </a:lstStyle>
          <a:p>
            <a:r>
              <a:rPr lang="es-ES" dirty="0"/>
              <a:t>Haga clic para modificar el estilo de título del patrón</a:t>
            </a:r>
          </a:p>
        </p:txBody>
      </p:sp>
      <p:sp>
        <p:nvSpPr>
          <p:cNvPr id="3" name="Marcador de posición de imagen 2">
            <a:extLst>
              <a:ext uri="{FF2B5EF4-FFF2-40B4-BE49-F238E27FC236}">
                <a16:creationId xmlns:a16="http://schemas.microsoft.com/office/drawing/2014/main" id="{C3617446-3B88-DD40-BC8F-9AC1CD4414C1}"/>
              </a:ext>
            </a:extLst>
          </p:cNvPr>
          <p:cNvSpPr>
            <a:spLocks noGrp="1"/>
          </p:cNvSpPr>
          <p:nvPr>
            <p:ph type="pic" idx="1"/>
          </p:nvPr>
        </p:nvSpPr>
        <p:spPr>
          <a:xfrm>
            <a:off x="5600699" y="987425"/>
            <a:ext cx="585946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7971A45F-B5D7-0D40-9164-03C3CF422464}"/>
              </a:ext>
            </a:extLst>
          </p:cNvPr>
          <p:cNvSpPr>
            <a:spLocks noGrp="1"/>
          </p:cNvSpPr>
          <p:nvPr>
            <p:ph type="body" sz="half" idx="2"/>
          </p:nvPr>
        </p:nvSpPr>
        <p:spPr>
          <a:xfrm>
            <a:off x="760976" y="2546430"/>
            <a:ext cx="4687323" cy="33225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7" name="Marcador de número de diapositiva 6">
            <a:extLst>
              <a:ext uri="{FF2B5EF4-FFF2-40B4-BE49-F238E27FC236}">
                <a16:creationId xmlns:a16="http://schemas.microsoft.com/office/drawing/2014/main" id="{1057988F-65C2-A242-8902-38001BE9428C}"/>
              </a:ext>
            </a:extLst>
          </p:cNvPr>
          <p:cNvSpPr>
            <a:spLocks noGrp="1"/>
          </p:cNvSpPr>
          <p:nvPr>
            <p:ph type="sldNum" sz="quarter" idx="12"/>
          </p:nvPr>
        </p:nvSpPr>
        <p:spPr/>
        <p:txBody>
          <a:bodyPr/>
          <a:lstStyle/>
          <a:p>
            <a:fld id="{A85EF1E5-F080-0048-9372-CF230FDE727D}" type="slidenum">
              <a:rPr lang="es-ES" smtClean="0"/>
              <a:t>‹#›</a:t>
            </a:fld>
            <a:endParaRPr lang="es-ES" dirty="0"/>
          </a:p>
        </p:txBody>
      </p:sp>
      <p:sp>
        <p:nvSpPr>
          <p:cNvPr id="8" name="Marcador de pie de página 4">
            <a:extLst>
              <a:ext uri="{FF2B5EF4-FFF2-40B4-BE49-F238E27FC236}">
                <a16:creationId xmlns:a16="http://schemas.microsoft.com/office/drawing/2014/main" id="{A1BD20AF-6FDF-694F-8BBB-BAF5BFBCA695}"/>
              </a:ext>
            </a:extLst>
          </p:cNvPr>
          <p:cNvSpPr>
            <a:spLocks noGrp="1"/>
          </p:cNvSpPr>
          <p:nvPr>
            <p:ph type="ftr" sz="quarter" idx="3"/>
          </p:nvPr>
        </p:nvSpPr>
        <p:spPr>
          <a:xfrm>
            <a:off x="4038600" y="6141665"/>
            <a:ext cx="4114800" cy="365125"/>
          </a:xfrm>
          <a:prstGeom prst="rect">
            <a:avLst/>
          </a:prstGeom>
        </p:spPr>
        <p:txBody>
          <a:bodyPr vert="horz" lIns="91440" tIns="45720" rIns="91440" bIns="45720" rtlCol="0" anchor="ctr" anchorCtr="0"/>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187641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6CA309-E17A-2B44-85BE-A3856B25C10C}"/>
              </a:ext>
            </a:extLst>
          </p:cNvPr>
          <p:cNvSpPr>
            <a:spLocks noGrp="1"/>
          </p:cNvSpPr>
          <p:nvPr>
            <p:ph type="title"/>
          </p:nvPr>
        </p:nvSpPr>
        <p:spPr>
          <a:xfrm>
            <a:off x="770021" y="1152758"/>
            <a:ext cx="10690142" cy="1325563"/>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61D2B88-EA5F-F340-83EC-5CE5D16C8927}"/>
              </a:ext>
            </a:extLst>
          </p:cNvPr>
          <p:cNvSpPr>
            <a:spLocks noGrp="1"/>
          </p:cNvSpPr>
          <p:nvPr>
            <p:ph type="body" idx="1"/>
          </p:nvPr>
        </p:nvSpPr>
        <p:spPr>
          <a:xfrm>
            <a:off x="770021" y="2725947"/>
            <a:ext cx="10690142" cy="319479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número de diapositiva 5">
            <a:extLst>
              <a:ext uri="{FF2B5EF4-FFF2-40B4-BE49-F238E27FC236}">
                <a16:creationId xmlns:a16="http://schemas.microsoft.com/office/drawing/2014/main" id="{0E41A8EE-456F-8E45-ACEA-FDC28B2238A4}"/>
              </a:ext>
            </a:extLst>
          </p:cNvPr>
          <p:cNvSpPr>
            <a:spLocks noGrp="1"/>
          </p:cNvSpPr>
          <p:nvPr>
            <p:ph type="sldNum" sz="quarter" idx="4"/>
          </p:nvPr>
        </p:nvSpPr>
        <p:spPr>
          <a:xfrm>
            <a:off x="11338867" y="6076347"/>
            <a:ext cx="450935" cy="365125"/>
          </a:xfrm>
          <a:prstGeom prst="rect">
            <a:avLst/>
          </a:prstGeom>
        </p:spPr>
        <p:txBody>
          <a:bodyPr vert="horz" lIns="91440" tIns="45720" rIns="91440" bIns="45720" rtlCol="0" anchor="b" anchorCtr="1"/>
          <a:lstStyle>
            <a:lvl1pPr algn="r">
              <a:defRPr sz="1200">
                <a:solidFill>
                  <a:schemeClr val="tx2"/>
                </a:solidFill>
              </a:defRPr>
            </a:lvl1pPr>
          </a:lstStyle>
          <a:p>
            <a:endParaRPr lang="es-ES" dirty="0"/>
          </a:p>
        </p:txBody>
      </p:sp>
      <p:sp>
        <p:nvSpPr>
          <p:cNvPr id="5" name="Marcador de pie de página 4">
            <a:extLst>
              <a:ext uri="{FF2B5EF4-FFF2-40B4-BE49-F238E27FC236}">
                <a16:creationId xmlns:a16="http://schemas.microsoft.com/office/drawing/2014/main" id="{4252F14F-3A0B-CE46-8BBB-70A85C2745A2}"/>
              </a:ext>
            </a:extLst>
          </p:cNvPr>
          <p:cNvSpPr>
            <a:spLocks noGrp="1"/>
          </p:cNvSpPr>
          <p:nvPr>
            <p:ph type="ftr" sz="quarter" idx="3"/>
          </p:nvPr>
        </p:nvSpPr>
        <p:spPr>
          <a:xfrm>
            <a:off x="4038600" y="6076348"/>
            <a:ext cx="4114800" cy="365125"/>
          </a:xfrm>
          <a:prstGeom prst="rect">
            <a:avLst/>
          </a:prstGeom>
        </p:spPr>
        <p:txBody>
          <a:bodyPr vert="horz" lIns="91440" tIns="45720" rIns="91440" bIns="45720" rtlCol="0" anchor="b" anchorCtr="1"/>
          <a:lstStyle>
            <a:lvl1pPr algn="ctr">
              <a:defRPr sz="1200">
                <a:solidFill>
                  <a:schemeClr val="tx2"/>
                </a:solidFill>
              </a:defRPr>
            </a:lvl1pPr>
          </a:lstStyle>
          <a:p>
            <a:endParaRPr lang="es-ES" dirty="0"/>
          </a:p>
        </p:txBody>
      </p:sp>
    </p:spTree>
    <p:extLst>
      <p:ext uri="{BB962C8B-B14F-4D97-AF65-F5344CB8AC3E}">
        <p14:creationId xmlns:p14="http://schemas.microsoft.com/office/powerpoint/2010/main" val="62676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735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Guides/Economics/Statistics/MicroDataSet" TargetMode="Externa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Guides/Economics/EuropeanEUandEurozoneStatistics"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Guides/Economics/Statistics/DataPortal/CNTS" TargetMode="Externa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www.eui.eu/Research/Library/ResearchGuides/Economics/Statistics/DataPortal" TargetMode="External"/><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eui.eu/Research/Library/RequestForms/Register-micro-data"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ui.eu/en/services/library" TargetMode="Externa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ebgate.ec.europa.eu/multisite/microdata/"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webgate.ec.europa.eu/multisite/microdata/" TargetMode="External"/><Relationship Id="rId2" Type="http://schemas.openxmlformats.org/officeDocument/2006/relationships/image" Target="../media/image34.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hyperlink" Target="https://www.eui.eu/Research/Library/ResearchGuides/Economics/Statistics/DataPortal/GESIS" TargetMode="External"/><Relationship Id="rId3" Type="http://schemas.openxmlformats.org/officeDocument/2006/relationships/image" Target="../media/image36.png"/><Relationship Id="rId7" Type="http://schemas.openxmlformats.org/officeDocument/2006/relationships/hyperlink" Target="https://www.eui.eu/Research/Library/ResearchGuides/Economics/Statistics/DataPortal/UKDA" TargetMode="Externa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hyperlink" Target="https://www.eui.eu/Research/Library/ResearchGuides/Economics/Statistics/DataPortal/ICPSR"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DataServices" TargetMode="Externa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www.eui.eu/Research/Library/ResearchDataServices/StepByStep"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hyperlink" Target="https://www.eui.eu/Research/Library/Collections/TermsAndConditions"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About/DataProtection" TargetMode="Externa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DataServices"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eui.eu/ServicesAndAdmin/ComputingService/PolicyDocuments/AcceptableUsePolicy" TargetMode="External"/><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hyperlink" Target="https://www.eui.eu/ServicesAndAdmin/ComputingService/OfficePCs/StoringData"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hyperlink" Target="https://www.eui.eu/Research/Library/ResearchDataServices/SensitiveData"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econlibrary@eui.eu"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DataServices" TargetMode="Externa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admus.eui.eu/"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s://www.eui.eu/Research/Library/ResearchDataServices/EUIResDataWorkflow" TargetMode="External"/><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ui.eu/Research/Library/ResearchDataServices/StepByStep"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admus.eui.eu/handle/1814/64544" TargetMode="Externa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eui.eu/Research/Library/ResearchGuides/Economics/Statistics/DataPortal"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ui.eu/Research/Library/ResearchDataServices/Guide" TargetMode="Externa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hyperlink" Target="https://www.eui.eu/ServicesAndAdmin/DeanOfStudies/Ethics-and-Integrity-in-Academic-Research"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nature.com/articles/sdata201618" TargetMode="Externa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eui.eu/Research/Library/ResearchDataServices/Guide" TargetMode="External"/><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_en" TargetMode="External"/><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hyperlink" Target="https://dmponline.dcc.ac.uk/" TargetMode="External"/><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www.eui.eu/Research/Library/ResearchGuides/Economics/SAGEmethods" TargetMode="External"/><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https://www.eui.eu/Research/Library/ResearchGuides/Economics/SAGEmethods" TargetMode="External"/><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hyperlink" Target="https://www.eui.eu/Research/Library/ResearchGuides/Economics/SAGEmethods" TargetMode="External"/><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eui.eu/Research/Library/RequestForms/Register"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hyperlink" Target="https://www.eui.eu/ServicesAndAdmin/ComputingService/Software/SoftwareResearch" TargetMode="External"/><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eui.eu/Research/Library/ResearchGuides/Economics/eBulletinSignup" TargetMode="Externa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hyperlink" Target="mailto:econlibrary@eui.e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hyperlink" Target="https://www.eui.eu/Research/Library/ResearchDataService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eui.eu/Research/Library/ResearchGuides/Economics/Statistics/DataPortal"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ui.eu/Research/Library/ResearchGuides/Economics/Statistics/MacroDataSet"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294967295"/>
          </p:nvPr>
        </p:nvSpPr>
        <p:spPr bwMode="auto">
          <a:xfrm>
            <a:off x="9937751" y="6369051"/>
            <a:ext cx="5762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2A572996-1E63-4452-8E3B-41EC1856CA03}" type="slidenum">
              <a:rPr lang="it-IT" altLang="en-US" sz="1400">
                <a:solidFill>
                  <a:srgbClr val="898989"/>
                </a:solidFill>
                <a:latin typeface="Calibri" panose="020F0502020204030204" pitchFamily="34" charset="0"/>
                <a:cs typeface="Arial" panose="020B0604020202020204" pitchFamily="34" charset="0"/>
              </a:rPr>
              <a:pPr>
                <a:spcBef>
                  <a:spcPct val="0"/>
                </a:spcBef>
                <a:buFontTx/>
                <a:buNone/>
              </a:pPr>
              <a:t>1</a:t>
            </a:fld>
            <a:endParaRPr lang="it-IT" altLang="en-US" sz="1400" dirty="0">
              <a:solidFill>
                <a:srgbClr val="898989"/>
              </a:solidFill>
              <a:latin typeface="Calibri" panose="020F0502020204030204" pitchFamily="34" charset="0"/>
              <a:cs typeface="Arial" panose="020B0604020202020204" pitchFamily="34" charset="0"/>
            </a:endParaRPr>
          </a:p>
        </p:txBody>
      </p:sp>
      <p:sp>
        <p:nvSpPr>
          <p:cNvPr id="5123" name="Title 1"/>
          <p:cNvSpPr>
            <a:spLocks noGrp="1"/>
          </p:cNvSpPr>
          <p:nvPr>
            <p:ph type="ctrTitle"/>
          </p:nvPr>
        </p:nvSpPr>
        <p:spPr>
          <a:xfrm>
            <a:off x="325315" y="1557291"/>
            <a:ext cx="9612436" cy="3816350"/>
          </a:xfrm>
        </p:spPr>
        <p:txBody>
          <a:bodyPr>
            <a:normAutofit/>
          </a:bodyPr>
          <a:lstStyle/>
          <a:p>
            <a:pPr>
              <a:lnSpc>
                <a:spcPct val="100000"/>
              </a:lnSpc>
              <a:spcAft>
                <a:spcPct val="0"/>
              </a:spcAft>
            </a:pPr>
            <a:r>
              <a:rPr lang="en-US" altLang="en-US" sz="3800" b="0" dirty="0">
                <a:solidFill>
                  <a:srgbClr val="002060"/>
                </a:solidFill>
              </a:rPr>
              <a:t>Research Data Collections &amp; Services</a:t>
            </a:r>
            <a:br>
              <a:rPr lang="en-US" altLang="en-US" sz="3800" b="0" dirty="0">
                <a:solidFill>
                  <a:srgbClr val="002060"/>
                </a:solidFill>
              </a:rPr>
            </a:br>
            <a:r>
              <a:rPr lang="en-US" altLang="en-US" sz="3200" dirty="0">
                <a:solidFill>
                  <a:srgbClr val="002060"/>
                </a:solidFill>
              </a:rPr>
              <a:t/>
            </a:r>
            <a:br>
              <a:rPr lang="en-US" altLang="en-US" sz="3200" dirty="0">
                <a:solidFill>
                  <a:srgbClr val="002060"/>
                </a:solidFill>
              </a:rPr>
            </a:br>
            <a:r>
              <a:rPr lang="en-US" altLang="en-US" sz="2800" dirty="0">
                <a:solidFill>
                  <a:srgbClr val="002060"/>
                </a:solidFill>
              </a:rPr>
              <a:t/>
            </a:r>
            <a:br>
              <a:rPr lang="en-US" altLang="en-US" sz="2800" dirty="0">
                <a:solidFill>
                  <a:srgbClr val="002060"/>
                </a:solidFill>
              </a:rPr>
            </a:br>
            <a:r>
              <a:rPr lang="en-US" altLang="en-US" sz="3100" b="0" dirty="0">
                <a:solidFill>
                  <a:srgbClr val="002060"/>
                </a:solidFill>
              </a:rPr>
              <a:t>EUI Library</a:t>
            </a:r>
            <a:br>
              <a:rPr lang="en-US" altLang="en-US" sz="3100" b="0" dirty="0">
                <a:solidFill>
                  <a:srgbClr val="002060"/>
                </a:solidFill>
              </a:rPr>
            </a:br>
            <a:r>
              <a:rPr lang="en-US" altLang="en-US" sz="3100" b="0" dirty="0">
                <a:solidFill>
                  <a:srgbClr val="002060"/>
                </a:solidFill>
              </a:rPr>
              <a:t/>
            </a:r>
            <a:br>
              <a:rPr lang="en-US" altLang="en-US" sz="3100" b="0" dirty="0">
                <a:solidFill>
                  <a:srgbClr val="002060"/>
                </a:solidFill>
              </a:rPr>
            </a:br>
            <a:r>
              <a:rPr lang="en-US" altLang="en-US" sz="3100" b="0" dirty="0">
                <a:solidFill>
                  <a:srgbClr val="002060"/>
                </a:solidFill>
              </a:rPr>
              <a:t>29 August </a:t>
            </a:r>
            <a:r>
              <a:rPr lang="en-US" altLang="en-US" sz="3100" b="0" dirty="0" smtClean="0">
                <a:solidFill>
                  <a:srgbClr val="002060"/>
                </a:solidFill>
              </a:rPr>
              <a:t>2024</a:t>
            </a:r>
            <a:r>
              <a:rPr lang="en-GB" altLang="en-US" sz="3100" b="0" dirty="0" smtClean="0">
                <a:solidFill>
                  <a:srgbClr val="002060"/>
                </a:solidFill>
              </a:rPr>
              <a:t>                  </a:t>
            </a:r>
            <a:r>
              <a:rPr lang="en-GB" altLang="en-US" sz="2000" dirty="0">
                <a:solidFill>
                  <a:srgbClr val="002060"/>
                </a:solidFill>
              </a:rPr>
              <a:t>		     </a:t>
            </a:r>
            <a:endParaRPr lang="en-GB" altLang="en-US" sz="2000" dirty="0"/>
          </a:p>
        </p:txBody>
      </p:sp>
    </p:spTree>
    <p:extLst>
      <p:ext uri="{BB962C8B-B14F-4D97-AF65-F5344CB8AC3E}">
        <p14:creationId xmlns:p14="http://schemas.microsoft.com/office/powerpoint/2010/main" val="3589154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B240E01E-226B-4A5D-A6B4-18F933533EAC}"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10</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91365" y="5980408"/>
            <a:ext cx="347502" cy="426757"/>
          </a:xfrm>
          <a:prstGeom prst="rect">
            <a:avLst/>
          </a:prstGeom>
        </p:spPr>
      </p:pic>
      <p:pic>
        <p:nvPicPr>
          <p:cNvPr id="5" name="Picture 4"/>
          <p:cNvPicPr>
            <a:picLocks noChangeAspect="1"/>
          </p:cNvPicPr>
          <p:nvPr/>
        </p:nvPicPr>
        <p:blipFill>
          <a:blip r:embed="rId4"/>
          <a:stretch>
            <a:fillRect/>
          </a:stretch>
        </p:blipFill>
        <p:spPr>
          <a:xfrm>
            <a:off x="9241627" y="5980408"/>
            <a:ext cx="1286054" cy="666843"/>
          </a:xfrm>
          <a:prstGeom prst="rect">
            <a:avLst/>
          </a:prstGeom>
        </p:spPr>
      </p:pic>
      <p:pic>
        <p:nvPicPr>
          <p:cNvPr id="6" name="Picture 5"/>
          <p:cNvPicPr>
            <a:picLocks noChangeAspect="1"/>
          </p:cNvPicPr>
          <p:nvPr/>
        </p:nvPicPr>
        <p:blipFill>
          <a:blip r:embed="rId5"/>
          <a:stretch>
            <a:fillRect/>
          </a:stretch>
        </p:blipFill>
        <p:spPr>
          <a:xfrm>
            <a:off x="2080876" y="499530"/>
            <a:ext cx="7803778" cy="6147721"/>
          </a:xfrm>
          <a:prstGeom prst="rect">
            <a:avLst/>
          </a:prstGeom>
        </p:spPr>
      </p:pic>
      <p:pic>
        <p:nvPicPr>
          <p:cNvPr id="7" name="Picture 6"/>
          <p:cNvPicPr>
            <a:picLocks noChangeAspect="1"/>
          </p:cNvPicPr>
          <p:nvPr/>
        </p:nvPicPr>
        <p:blipFill>
          <a:blip r:embed="rId6"/>
          <a:stretch>
            <a:fillRect/>
          </a:stretch>
        </p:blipFill>
        <p:spPr>
          <a:xfrm>
            <a:off x="7798420" y="3235032"/>
            <a:ext cx="585267" cy="676715"/>
          </a:xfrm>
          <a:prstGeom prst="rect">
            <a:avLst/>
          </a:prstGeom>
        </p:spPr>
      </p:pic>
    </p:spTree>
    <p:extLst>
      <p:ext uri="{BB962C8B-B14F-4D97-AF65-F5344CB8AC3E}">
        <p14:creationId xmlns:p14="http://schemas.microsoft.com/office/powerpoint/2010/main" val="1706173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A6540266-B707-4BF0-9337-96B5701420D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11</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08236" y="5997645"/>
            <a:ext cx="361402" cy="443827"/>
          </a:xfrm>
          <a:prstGeom prst="rect">
            <a:avLst/>
          </a:prstGeom>
        </p:spPr>
      </p:pic>
      <p:pic>
        <p:nvPicPr>
          <p:cNvPr id="4" name="Picture 3"/>
          <p:cNvPicPr>
            <a:picLocks noChangeAspect="1"/>
          </p:cNvPicPr>
          <p:nvPr/>
        </p:nvPicPr>
        <p:blipFill>
          <a:blip r:embed="rId4"/>
          <a:stretch>
            <a:fillRect/>
          </a:stretch>
        </p:blipFill>
        <p:spPr>
          <a:xfrm>
            <a:off x="2111624" y="124790"/>
            <a:ext cx="8796612" cy="6733210"/>
          </a:xfrm>
          <a:prstGeom prst="rect">
            <a:avLst/>
          </a:prstGeom>
        </p:spPr>
      </p:pic>
      <p:pic>
        <p:nvPicPr>
          <p:cNvPr id="5" name="Picture 4"/>
          <p:cNvPicPr>
            <a:picLocks noChangeAspect="1"/>
          </p:cNvPicPr>
          <p:nvPr/>
        </p:nvPicPr>
        <p:blipFill>
          <a:blip r:embed="rId5"/>
          <a:stretch>
            <a:fillRect/>
          </a:stretch>
        </p:blipFill>
        <p:spPr>
          <a:xfrm>
            <a:off x="3143293" y="4374497"/>
            <a:ext cx="585267" cy="676715"/>
          </a:xfrm>
          <a:prstGeom prst="rect">
            <a:avLst/>
          </a:prstGeom>
        </p:spPr>
      </p:pic>
    </p:spTree>
    <p:extLst>
      <p:ext uri="{BB962C8B-B14F-4D97-AF65-F5344CB8AC3E}">
        <p14:creationId xmlns:p14="http://schemas.microsoft.com/office/powerpoint/2010/main" val="323750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9C795E05-71FC-42E3-9800-A9AC6CFDA1AA}"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12</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17792" y="5998869"/>
            <a:ext cx="347502" cy="426757"/>
          </a:xfrm>
          <a:prstGeom prst="rect">
            <a:avLst/>
          </a:prstGeom>
        </p:spPr>
      </p:pic>
      <p:pic>
        <p:nvPicPr>
          <p:cNvPr id="6" name="Picture 5"/>
          <p:cNvPicPr>
            <a:picLocks noChangeAspect="1"/>
          </p:cNvPicPr>
          <p:nvPr/>
        </p:nvPicPr>
        <p:blipFill>
          <a:blip r:embed="rId4"/>
          <a:stretch>
            <a:fillRect/>
          </a:stretch>
        </p:blipFill>
        <p:spPr>
          <a:xfrm>
            <a:off x="9085113" y="5399977"/>
            <a:ext cx="1305107" cy="1352739"/>
          </a:xfrm>
          <a:prstGeom prst="rect">
            <a:avLst/>
          </a:prstGeom>
        </p:spPr>
      </p:pic>
      <p:pic>
        <p:nvPicPr>
          <p:cNvPr id="4" name="Picture 3"/>
          <p:cNvPicPr>
            <a:picLocks noChangeAspect="1"/>
          </p:cNvPicPr>
          <p:nvPr/>
        </p:nvPicPr>
        <p:blipFill>
          <a:blip r:embed="rId5"/>
          <a:stretch>
            <a:fillRect/>
          </a:stretch>
        </p:blipFill>
        <p:spPr>
          <a:xfrm>
            <a:off x="409742" y="123450"/>
            <a:ext cx="8785181" cy="6539158"/>
          </a:xfrm>
          <a:prstGeom prst="rect">
            <a:avLst/>
          </a:prstGeom>
        </p:spPr>
      </p:pic>
    </p:spTree>
    <p:extLst>
      <p:ext uri="{BB962C8B-B14F-4D97-AF65-F5344CB8AC3E}">
        <p14:creationId xmlns:p14="http://schemas.microsoft.com/office/powerpoint/2010/main" val="12173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6"/>
          <p:cNvSpPr>
            <a:spLocks noGrp="1"/>
          </p:cNvSpPr>
          <p:nvPr>
            <p:ph idx="1"/>
          </p:nvPr>
        </p:nvSpPr>
        <p:spPr>
          <a:xfrm>
            <a:off x="770021" y="1608083"/>
            <a:ext cx="10690142" cy="4312657"/>
          </a:xfrm>
        </p:spPr>
        <p:txBody>
          <a:bodyPr>
            <a:normAutofit/>
          </a:bodyPr>
          <a:lstStyle/>
          <a:p>
            <a:r>
              <a:rPr lang="en-US" sz="2800" dirty="0"/>
              <a:t>East / Central European data (WIIW)</a:t>
            </a:r>
          </a:p>
          <a:p>
            <a:r>
              <a:rPr lang="en-US" sz="2800" dirty="0"/>
              <a:t>Cross-National Time-Series (Databanks Intl.)</a:t>
            </a:r>
            <a:endParaRPr lang="en-GB" sz="2800" dirty="0"/>
          </a:p>
          <a:p>
            <a:pPr lvl="0"/>
            <a:r>
              <a:rPr lang="en-US" sz="2800" dirty="0"/>
              <a:t>International Country Risk Guide (ICRG)</a:t>
            </a:r>
          </a:p>
          <a:p>
            <a:pPr lvl="0"/>
            <a:r>
              <a:rPr lang="en-US" sz="2800" dirty="0"/>
              <a:t>Compustat (S&amp;P)</a:t>
            </a:r>
          </a:p>
          <a:p>
            <a:r>
              <a:rPr lang="en-US" sz="2800" dirty="0"/>
              <a:t>OECD iLibrary</a:t>
            </a:r>
          </a:p>
          <a:p>
            <a:r>
              <a:rPr lang="en-US" sz="2800" dirty="0"/>
              <a:t>Datastream (Refinitiv)</a:t>
            </a:r>
          </a:p>
          <a:p>
            <a:pPr lvl="0"/>
            <a:r>
              <a:rPr lang="en-GB" sz="2800" dirty="0"/>
              <a:t>Amadeus (Moody’s Analytics)</a:t>
            </a:r>
          </a:p>
          <a:p>
            <a:pPr lvl="0"/>
            <a:endParaRPr lang="en-US" sz="3200" dirty="0"/>
          </a:p>
          <a:p>
            <a:endParaRPr lang="en-US" altLang="en-US" sz="3200" dirty="0">
              <a:solidFill>
                <a:srgbClr val="002060"/>
              </a:solidFill>
            </a:endParaRPr>
          </a:p>
        </p:txBody>
      </p:sp>
      <p:sp>
        <p:nvSpPr>
          <p:cNvPr id="18435" name="Title 5"/>
          <p:cNvSpPr>
            <a:spLocks noGrp="1"/>
          </p:cNvSpPr>
          <p:nvPr>
            <p:ph type="title"/>
          </p:nvPr>
        </p:nvSpPr>
        <p:spPr>
          <a:xfrm>
            <a:off x="4014952" y="258764"/>
            <a:ext cx="6184737" cy="1081087"/>
          </a:xfrm>
        </p:spPr>
        <p:txBody>
          <a:bodyPr/>
          <a:lstStyle/>
          <a:p>
            <a:r>
              <a:rPr lang="en-GB" altLang="en-US" dirty="0"/>
              <a:t>    </a:t>
            </a:r>
            <a:r>
              <a:rPr lang="en-GB" altLang="en-US" sz="4000" b="0" dirty="0">
                <a:solidFill>
                  <a:srgbClr val="002060"/>
                </a:solidFill>
              </a:rPr>
              <a:t>Examples</a:t>
            </a:r>
          </a:p>
        </p:txBody>
      </p:sp>
      <p:sp>
        <p:nvSpPr>
          <p:cNvPr id="184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F988E6A9-A07C-45EF-AA96-F0A2200A5795}"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13</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224873" y="5753954"/>
            <a:ext cx="1286054" cy="666843"/>
          </a:xfrm>
          <a:prstGeom prst="rect">
            <a:avLst/>
          </a:prstGeom>
        </p:spPr>
      </p:pic>
      <p:pic>
        <p:nvPicPr>
          <p:cNvPr id="2" name="Picture 1">
            <a:hlinkClick r:id="rId3"/>
          </p:cNvPr>
          <p:cNvPicPr>
            <a:picLocks noChangeAspect="1"/>
          </p:cNvPicPr>
          <p:nvPr/>
        </p:nvPicPr>
        <p:blipFill>
          <a:blip r:embed="rId4"/>
          <a:stretch>
            <a:fillRect/>
          </a:stretch>
        </p:blipFill>
        <p:spPr>
          <a:xfrm>
            <a:off x="9956376" y="5707361"/>
            <a:ext cx="347502" cy="426757"/>
          </a:xfrm>
          <a:prstGeom prst="rect">
            <a:avLst/>
          </a:prstGeom>
        </p:spPr>
      </p:pic>
      <p:pic>
        <p:nvPicPr>
          <p:cNvPr id="4" name="Picture 3"/>
          <p:cNvPicPr>
            <a:picLocks noChangeAspect="1"/>
          </p:cNvPicPr>
          <p:nvPr/>
        </p:nvPicPr>
        <p:blipFill>
          <a:blip r:embed="rId5"/>
          <a:stretch>
            <a:fillRect/>
          </a:stretch>
        </p:blipFill>
        <p:spPr>
          <a:xfrm>
            <a:off x="7726413" y="5097982"/>
            <a:ext cx="2577465" cy="585788"/>
          </a:xfrm>
          <a:prstGeom prst="rect">
            <a:avLst/>
          </a:prstGeom>
        </p:spPr>
      </p:pic>
    </p:spTree>
    <p:extLst>
      <p:ext uri="{BB962C8B-B14F-4D97-AF65-F5344CB8AC3E}">
        <p14:creationId xmlns:p14="http://schemas.microsoft.com/office/powerpoint/2010/main" val="284409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22484" y="519114"/>
            <a:ext cx="7656568" cy="1081087"/>
          </a:xfrm>
        </p:spPr>
        <p:txBody>
          <a:bodyPr>
            <a:normAutofit/>
          </a:bodyPr>
          <a:lstStyle/>
          <a:p>
            <a:pPr eaLnBrk="1" hangingPunct="1"/>
            <a:r>
              <a:rPr lang="en-GB" altLang="en-US" sz="4000" b="0" dirty="0">
                <a:solidFill>
                  <a:srgbClr val="002060"/>
                </a:solidFill>
              </a:rPr>
              <a:t>Micro socio-economic data</a:t>
            </a:r>
            <a:r>
              <a:rPr lang="en-GB" altLang="en-US" b="0" dirty="0">
                <a:solidFill>
                  <a:srgbClr val="002060"/>
                </a:solidFill>
              </a:rPr>
              <a:t/>
            </a:r>
            <a:br>
              <a:rPr lang="en-GB" altLang="en-US" b="0" dirty="0">
                <a:solidFill>
                  <a:srgbClr val="002060"/>
                </a:solidFill>
              </a:rPr>
            </a:br>
            <a:r>
              <a:rPr lang="en-GB" altLang="en-US" sz="2800" b="0" dirty="0">
                <a:solidFill>
                  <a:srgbClr val="002060"/>
                </a:solidFill>
              </a:rPr>
              <a:t>Library restricted server</a:t>
            </a:r>
          </a:p>
        </p:txBody>
      </p:sp>
      <p:sp>
        <p:nvSpPr>
          <p:cNvPr id="19459" name="Rectangle 3"/>
          <p:cNvSpPr>
            <a:spLocks noGrp="1" noChangeArrowheads="1"/>
          </p:cNvSpPr>
          <p:nvPr>
            <p:ph idx="1"/>
          </p:nvPr>
        </p:nvSpPr>
        <p:spPr>
          <a:xfrm>
            <a:off x="770021" y="2165131"/>
            <a:ext cx="10690142" cy="3755609"/>
          </a:xfrm>
        </p:spPr>
        <p:txBody>
          <a:bodyPr/>
          <a:lstStyle/>
          <a:p>
            <a:pPr eaLnBrk="1" hangingPunct="1"/>
            <a:r>
              <a:rPr lang="en-US" altLang="en-US" sz="3200" dirty="0">
                <a:solidFill>
                  <a:srgbClr val="002060"/>
                </a:solidFill>
              </a:rPr>
              <a:t>Special terms and conditions of access and use</a:t>
            </a:r>
          </a:p>
          <a:p>
            <a:pPr eaLnBrk="1" hangingPunct="1"/>
            <a:r>
              <a:rPr lang="en-US" altLang="en-US" sz="3200" dirty="0">
                <a:solidFill>
                  <a:srgbClr val="002060"/>
                </a:solidFill>
              </a:rPr>
              <a:t>Registration required </a:t>
            </a:r>
          </a:p>
          <a:p>
            <a:pPr eaLnBrk="1" hangingPunct="1"/>
            <a:r>
              <a:rPr lang="en-US" altLang="en-US" sz="3200" dirty="0">
                <a:solidFill>
                  <a:srgbClr val="002060"/>
                </a:solidFill>
              </a:rPr>
              <a:t>Library restricted server K:/</a:t>
            </a:r>
          </a:p>
        </p:txBody>
      </p:sp>
      <p:sp>
        <p:nvSpPr>
          <p:cNvPr id="1946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en-US" sz="1200" dirty="0">
                <a:solidFill>
                  <a:srgbClr val="898989"/>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2"/>
          <a:stretch>
            <a:fillRect/>
          </a:stretch>
        </p:blipFill>
        <p:spPr>
          <a:xfrm>
            <a:off x="9216081" y="5774630"/>
            <a:ext cx="1286054" cy="666843"/>
          </a:xfrm>
          <a:prstGeom prst="rect">
            <a:avLst/>
          </a:prstGeom>
        </p:spPr>
      </p:pic>
    </p:spTree>
    <p:extLst>
      <p:ext uri="{BB962C8B-B14F-4D97-AF65-F5344CB8AC3E}">
        <p14:creationId xmlns:p14="http://schemas.microsoft.com/office/powerpoint/2010/main" val="141596903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7AF3ECDA-3D41-4F60-8BCF-84534B4F9C6D}"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15</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04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3492" y="367508"/>
            <a:ext cx="9875375" cy="56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3"/>
          </p:cNvPr>
          <p:cNvPicPr>
            <a:picLocks noChangeAspect="1"/>
          </p:cNvPicPr>
          <p:nvPr/>
        </p:nvPicPr>
        <p:blipFill>
          <a:blip r:embed="rId4"/>
          <a:stretch>
            <a:fillRect/>
          </a:stretch>
        </p:blipFill>
        <p:spPr>
          <a:xfrm>
            <a:off x="10991365" y="6014715"/>
            <a:ext cx="347502" cy="426757"/>
          </a:xfrm>
          <a:prstGeom prst="rect">
            <a:avLst/>
          </a:prstGeom>
        </p:spPr>
      </p:pic>
      <p:pic>
        <p:nvPicPr>
          <p:cNvPr id="3" name="Picture 2"/>
          <p:cNvPicPr>
            <a:picLocks noChangeAspect="1"/>
          </p:cNvPicPr>
          <p:nvPr/>
        </p:nvPicPr>
        <p:blipFill>
          <a:blip r:embed="rId5"/>
          <a:stretch>
            <a:fillRect/>
          </a:stretch>
        </p:blipFill>
        <p:spPr>
          <a:xfrm>
            <a:off x="9189703" y="5865155"/>
            <a:ext cx="1286054" cy="666843"/>
          </a:xfrm>
          <a:prstGeom prst="rect">
            <a:avLst/>
          </a:prstGeom>
        </p:spPr>
      </p:pic>
    </p:spTree>
    <p:extLst>
      <p:ext uri="{BB962C8B-B14F-4D97-AF65-F5344CB8AC3E}">
        <p14:creationId xmlns:p14="http://schemas.microsoft.com/office/powerpoint/2010/main" val="3178158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55895" y="258764"/>
            <a:ext cx="5688013" cy="1081087"/>
          </a:xfrm>
        </p:spPr>
        <p:txBody>
          <a:bodyPr>
            <a:normAutofit fontScale="90000"/>
          </a:bodyPr>
          <a:lstStyle/>
          <a:p>
            <a:pPr eaLnBrk="1" hangingPunct="1"/>
            <a:r>
              <a:rPr lang="en-US" altLang="en-US" sz="4000" b="0" dirty="0">
                <a:solidFill>
                  <a:srgbClr val="002060"/>
                </a:solidFill>
              </a:rPr>
              <a:t>Restricted server K </a:t>
            </a:r>
            <a:r>
              <a:rPr lang="en-US" altLang="en-US" dirty="0"/>
              <a:t/>
            </a:r>
            <a:br>
              <a:rPr lang="en-US" altLang="en-US" dirty="0"/>
            </a:br>
            <a:endParaRPr lang="en-US" altLang="en-US" dirty="0"/>
          </a:p>
        </p:txBody>
      </p:sp>
      <p:sp>
        <p:nvSpPr>
          <p:cNvPr id="2150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en-US" sz="1200" dirty="0">
                <a:solidFill>
                  <a:srgbClr val="898989"/>
                </a:solidFill>
                <a:latin typeface="Arial" panose="020B0604020202020204" pitchFamily="34" charset="0"/>
                <a:cs typeface="Arial" panose="020B0604020202020204" pitchFamily="34" charset="0"/>
              </a:rPr>
              <a:t> </a:t>
            </a:r>
          </a:p>
        </p:txBody>
      </p:sp>
      <p:pic>
        <p:nvPicPr>
          <p:cNvPr id="2150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496" y="841375"/>
            <a:ext cx="7491412" cy="601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1496" y="5478464"/>
            <a:ext cx="5667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732908" y="5862639"/>
            <a:ext cx="1286054" cy="666843"/>
          </a:xfrm>
          <a:prstGeom prst="rect">
            <a:avLst/>
          </a:prstGeom>
        </p:spPr>
      </p:pic>
      <p:pic>
        <p:nvPicPr>
          <p:cNvPr id="3" name="Picture 2"/>
          <p:cNvPicPr>
            <a:picLocks noChangeAspect="1"/>
          </p:cNvPicPr>
          <p:nvPr/>
        </p:nvPicPr>
        <p:blipFill>
          <a:blip r:embed="rId4"/>
          <a:stretch>
            <a:fillRect/>
          </a:stretch>
        </p:blipFill>
        <p:spPr>
          <a:xfrm>
            <a:off x="10148065" y="5862639"/>
            <a:ext cx="1286054" cy="666843"/>
          </a:xfrm>
          <a:prstGeom prst="rect">
            <a:avLst/>
          </a:prstGeom>
        </p:spPr>
      </p:pic>
    </p:spTree>
    <p:extLst>
      <p:ext uri="{BB962C8B-B14F-4D97-AF65-F5344CB8AC3E}">
        <p14:creationId xmlns:p14="http://schemas.microsoft.com/office/powerpoint/2010/main" val="243799553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1" y="381000"/>
            <a:ext cx="7808913" cy="1143000"/>
          </a:xfrm>
        </p:spPr>
        <p:txBody>
          <a:bodyPr/>
          <a:lstStyle/>
          <a:p>
            <a:pPr eaLnBrk="1" hangingPunct="1"/>
            <a:r>
              <a:rPr lang="en-GB" altLang="en-US" dirty="0"/>
              <a:t>			</a:t>
            </a:r>
            <a:r>
              <a:rPr lang="en-GB" altLang="en-US" sz="4000" dirty="0">
                <a:solidFill>
                  <a:srgbClr val="002060"/>
                </a:solidFill>
              </a:rPr>
              <a:t>EU-SILC</a:t>
            </a:r>
          </a:p>
        </p:txBody>
      </p:sp>
      <p:sp>
        <p:nvSpPr>
          <p:cNvPr id="22531" name="Content Placeholder 2"/>
          <p:cNvSpPr>
            <a:spLocks noGrp="1"/>
          </p:cNvSpPr>
          <p:nvPr>
            <p:ph idx="1"/>
          </p:nvPr>
        </p:nvSpPr>
        <p:spPr/>
        <p:txBody>
          <a:bodyPr/>
          <a:lstStyle/>
          <a:p>
            <a:pPr marL="0" indent="0">
              <a:buNone/>
            </a:pPr>
            <a:r>
              <a:rPr lang="en-US" altLang="en-US" dirty="0"/>
              <a:t> </a:t>
            </a:r>
          </a:p>
        </p:txBody>
      </p:sp>
      <p:sp>
        <p:nvSpPr>
          <p:cNvPr id="22532" name="Footer Placeholder 3"/>
          <p:cNvSpPr>
            <a:spLocks noGrp="1"/>
          </p:cNvSpPr>
          <p:nvPr>
            <p:ph type="ftr" sz="quarter" idx="11"/>
          </p:nvPr>
        </p:nvSpPr>
        <p:spPr bwMode="auto">
          <a:xfrm>
            <a:off x="4648200" y="6308726"/>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en-US" sz="1200" dirty="0">
                <a:solidFill>
                  <a:srgbClr val="898989"/>
                </a:solidFill>
                <a:latin typeface="Arial" panose="020B0604020202020204" pitchFamily="34" charset="0"/>
                <a:cs typeface="Arial" panose="020B0604020202020204" pitchFamily="34" charset="0"/>
              </a:rPr>
              <a:t> </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198" y="224633"/>
            <a:ext cx="90424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141664"/>
            <a:ext cx="4953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218544" y="5989913"/>
            <a:ext cx="1286054" cy="666843"/>
          </a:xfrm>
          <a:prstGeom prst="rect">
            <a:avLst/>
          </a:prstGeom>
        </p:spPr>
      </p:pic>
    </p:spTree>
    <p:extLst>
      <p:ext uri="{BB962C8B-B14F-4D97-AF65-F5344CB8AC3E}">
        <p14:creationId xmlns:p14="http://schemas.microsoft.com/office/powerpoint/2010/main" val="93312431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en-US" sz="1200" dirty="0">
                <a:solidFill>
                  <a:srgbClr val="898989"/>
                </a:solidFill>
                <a:latin typeface="Arial" panose="020B0604020202020204" pitchFamily="34" charset="0"/>
                <a:cs typeface="Arial" panose="020B0604020202020204" pitchFamily="34" charset="0"/>
              </a:rPr>
              <a:t> </a:t>
            </a:r>
          </a:p>
        </p:txBody>
      </p:sp>
      <p:sp>
        <p:nvSpPr>
          <p:cNvPr id="23555" name="Content Placeholder 1"/>
          <p:cNvSpPr>
            <a:spLocks noGrp="1"/>
          </p:cNvSpPr>
          <p:nvPr>
            <p:ph idx="1"/>
          </p:nvPr>
        </p:nvSpPr>
        <p:spPr/>
        <p:txBody>
          <a:bodyPr/>
          <a:lstStyle/>
          <a:p>
            <a:pPr marL="0" indent="0">
              <a:buNone/>
            </a:pPr>
            <a:r>
              <a:rPr lang="en-GB" altLang="en-US" dirty="0"/>
              <a:t>              </a:t>
            </a:r>
          </a:p>
        </p:txBody>
      </p:sp>
      <p:pic>
        <p:nvPicPr>
          <p:cNvPr id="235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596" y="499460"/>
            <a:ext cx="6208712" cy="575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8873" y="4695716"/>
            <a:ext cx="5651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108308" y="5920740"/>
            <a:ext cx="1286054" cy="666843"/>
          </a:xfrm>
          <a:prstGeom prst="rect">
            <a:avLst/>
          </a:prstGeom>
        </p:spPr>
      </p:pic>
    </p:spTree>
    <p:extLst>
      <p:ext uri="{BB962C8B-B14F-4D97-AF65-F5344CB8AC3E}">
        <p14:creationId xmlns:p14="http://schemas.microsoft.com/office/powerpoint/2010/main" val="249974597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it-IT" altLang="en-US" sz="1200" dirty="0">
                <a:solidFill>
                  <a:srgbClr val="898989"/>
                </a:solidFill>
                <a:latin typeface="Arial" panose="020B0604020202020204" pitchFamily="34" charset="0"/>
                <a:cs typeface="Arial" panose="020B0604020202020204" pitchFamily="34" charset="0"/>
              </a:rPr>
              <a:t> </a:t>
            </a:r>
          </a:p>
        </p:txBody>
      </p:sp>
      <p:sp>
        <p:nvSpPr>
          <p:cNvPr id="24579" name="Content Placeholder 1"/>
          <p:cNvSpPr>
            <a:spLocks noGrp="1"/>
          </p:cNvSpPr>
          <p:nvPr>
            <p:ph idx="1"/>
          </p:nvPr>
        </p:nvSpPr>
        <p:spPr/>
        <p:txBody>
          <a:bodyPr/>
          <a:lstStyle/>
          <a:p>
            <a:pPr marL="0" indent="0">
              <a:buNone/>
            </a:pPr>
            <a:r>
              <a:rPr lang="en-GB" altLang="en-US" dirty="0"/>
              <a:t>   </a:t>
            </a:r>
          </a:p>
        </p:txBody>
      </p:sp>
      <p:pic>
        <p:nvPicPr>
          <p:cNvPr id="245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484313"/>
            <a:ext cx="8716963" cy="396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4005264"/>
            <a:ext cx="5667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9205735" y="5920740"/>
            <a:ext cx="1286054" cy="666843"/>
          </a:xfrm>
          <a:prstGeom prst="rect">
            <a:avLst/>
          </a:prstGeom>
        </p:spPr>
      </p:pic>
    </p:spTree>
    <p:extLst>
      <p:ext uri="{BB962C8B-B14F-4D97-AF65-F5344CB8AC3E}">
        <p14:creationId xmlns:p14="http://schemas.microsoft.com/office/powerpoint/2010/main" val="297220313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2</a:t>
            </a:fld>
            <a:endParaRPr lang="it-IT" altLang="it-IT" dirty="0"/>
          </a:p>
        </p:txBody>
      </p:sp>
      <p:pic>
        <p:nvPicPr>
          <p:cNvPr id="9" name="Picture 8">
            <a:hlinkClick r:id="rId2"/>
          </p:cNvPr>
          <p:cNvPicPr>
            <a:picLocks noChangeAspect="1"/>
          </p:cNvPicPr>
          <p:nvPr/>
        </p:nvPicPr>
        <p:blipFill>
          <a:blip r:embed="rId3"/>
          <a:stretch>
            <a:fillRect/>
          </a:stretch>
        </p:blipFill>
        <p:spPr>
          <a:xfrm>
            <a:off x="10589843" y="5978136"/>
            <a:ext cx="377985" cy="463336"/>
          </a:xfrm>
          <a:prstGeom prst="rect">
            <a:avLst/>
          </a:prstGeom>
        </p:spPr>
      </p:pic>
      <p:pic>
        <p:nvPicPr>
          <p:cNvPr id="2" name="Picture 1"/>
          <p:cNvPicPr>
            <a:picLocks noChangeAspect="1"/>
          </p:cNvPicPr>
          <p:nvPr/>
        </p:nvPicPr>
        <p:blipFill>
          <a:blip r:embed="rId4"/>
          <a:stretch>
            <a:fillRect/>
          </a:stretch>
        </p:blipFill>
        <p:spPr>
          <a:xfrm>
            <a:off x="286867" y="1192464"/>
            <a:ext cx="11564964" cy="5249008"/>
          </a:xfrm>
          <a:prstGeom prst="rect">
            <a:avLst/>
          </a:prstGeom>
        </p:spPr>
      </p:pic>
      <p:pic>
        <p:nvPicPr>
          <p:cNvPr id="5" name="Picture 4"/>
          <p:cNvPicPr>
            <a:picLocks noChangeAspect="1"/>
          </p:cNvPicPr>
          <p:nvPr/>
        </p:nvPicPr>
        <p:blipFill>
          <a:blip r:embed="rId5"/>
          <a:stretch>
            <a:fillRect/>
          </a:stretch>
        </p:blipFill>
        <p:spPr>
          <a:xfrm>
            <a:off x="10104139" y="4550036"/>
            <a:ext cx="408467" cy="280440"/>
          </a:xfrm>
          <a:prstGeom prst="rect">
            <a:avLst/>
          </a:prstGeom>
        </p:spPr>
      </p:pic>
    </p:spTree>
    <p:extLst>
      <p:ext uri="{BB962C8B-B14F-4D97-AF65-F5344CB8AC3E}">
        <p14:creationId xmlns:p14="http://schemas.microsoft.com/office/powerpoint/2010/main" val="381051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5"/>
          <p:cNvSpPr>
            <a:spLocks noGrp="1"/>
          </p:cNvSpPr>
          <p:nvPr>
            <p:ph type="title"/>
          </p:nvPr>
        </p:nvSpPr>
        <p:spPr>
          <a:xfrm>
            <a:off x="2733964" y="258764"/>
            <a:ext cx="8604903" cy="1081087"/>
          </a:xfrm>
        </p:spPr>
        <p:txBody>
          <a:bodyPr>
            <a:normAutofit fontScale="90000"/>
          </a:bodyPr>
          <a:lstStyle/>
          <a:p>
            <a:r>
              <a:rPr lang="en-GB" altLang="en-US" b="0" dirty="0">
                <a:solidFill>
                  <a:srgbClr val="002060"/>
                </a:solidFill>
              </a:rPr>
              <a:t>Eurostat micro data application</a:t>
            </a:r>
            <a:r>
              <a:rPr lang="en-GB" altLang="en-US" dirty="0">
                <a:solidFill>
                  <a:srgbClr val="002060"/>
                </a:solidFill>
              </a:rPr>
              <a:t/>
            </a:r>
            <a:br>
              <a:rPr lang="en-GB" altLang="en-US" dirty="0">
                <a:solidFill>
                  <a:srgbClr val="002060"/>
                </a:solidFill>
              </a:rPr>
            </a:br>
            <a:r>
              <a:rPr lang="en-GB" altLang="en-US" dirty="0">
                <a:solidFill>
                  <a:srgbClr val="002060"/>
                </a:solidFill>
              </a:rPr>
              <a:t>        </a:t>
            </a:r>
            <a:endParaRPr lang="en-GB" altLang="en-US" sz="2800" dirty="0">
              <a:solidFill>
                <a:srgbClr val="002060"/>
              </a:solidFill>
            </a:endParaRPr>
          </a:p>
        </p:txBody>
      </p:sp>
      <p:sp>
        <p:nvSpPr>
          <p:cNvPr id="25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29FB0031-9F51-463E-8E95-6F2CDABF4F5E}" type="slidenum">
              <a:rPr lang="it-IT" altLang="en-US" sz="1400">
                <a:solidFill>
                  <a:srgbClr val="898989"/>
                </a:solidFill>
                <a:latin typeface="Calibri" panose="020F0502020204030204" pitchFamily="34" charset="0"/>
                <a:cs typeface="Arial" panose="020B0604020202020204" pitchFamily="34" charset="0"/>
              </a:rPr>
              <a:pPr>
                <a:spcBef>
                  <a:spcPct val="0"/>
                </a:spcBef>
                <a:buFontTx/>
                <a:buNone/>
              </a:pPr>
              <a:t>20</a:t>
            </a:fld>
            <a:endParaRPr lang="it-IT" altLang="en-US"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91365" y="6014715"/>
            <a:ext cx="347502" cy="426757"/>
          </a:xfrm>
          <a:prstGeom prst="rect">
            <a:avLst/>
          </a:prstGeom>
        </p:spPr>
      </p:pic>
      <p:pic>
        <p:nvPicPr>
          <p:cNvPr id="4" name="Picture 3"/>
          <p:cNvPicPr>
            <a:picLocks noChangeAspect="1"/>
          </p:cNvPicPr>
          <p:nvPr/>
        </p:nvPicPr>
        <p:blipFill>
          <a:blip r:embed="rId4"/>
          <a:stretch>
            <a:fillRect/>
          </a:stretch>
        </p:blipFill>
        <p:spPr>
          <a:xfrm>
            <a:off x="1929811" y="1188121"/>
            <a:ext cx="8478052" cy="5357608"/>
          </a:xfrm>
          <a:prstGeom prst="rect">
            <a:avLst/>
          </a:prstGeom>
        </p:spPr>
      </p:pic>
    </p:spTree>
    <p:extLst>
      <p:ext uri="{BB962C8B-B14F-4D97-AF65-F5344CB8AC3E}">
        <p14:creationId xmlns:p14="http://schemas.microsoft.com/office/powerpoint/2010/main" val="3884990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0"/>
            <a:ext cx="7646988" cy="650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hlinkClick r:id="rId3"/>
          </p:cNvPr>
          <p:cNvPicPr>
            <a:picLocks noChangeAspect="1"/>
          </p:cNvPicPr>
          <p:nvPr/>
        </p:nvPicPr>
        <p:blipFill>
          <a:blip r:embed="rId4"/>
          <a:stretch>
            <a:fillRect/>
          </a:stretch>
        </p:blipFill>
        <p:spPr>
          <a:xfrm>
            <a:off x="10956068" y="6005003"/>
            <a:ext cx="347502" cy="426757"/>
          </a:xfrm>
          <a:prstGeom prst="rect">
            <a:avLst/>
          </a:prstGeom>
        </p:spPr>
      </p:pic>
      <p:pic>
        <p:nvPicPr>
          <p:cNvPr id="3" name="Picture 2"/>
          <p:cNvPicPr>
            <a:picLocks noChangeAspect="1"/>
          </p:cNvPicPr>
          <p:nvPr/>
        </p:nvPicPr>
        <p:blipFill>
          <a:blip r:embed="rId5"/>
          <a:stretch>
            <a:fillRect/>
          </a:stretch>
        </p:blipFill>
        <p:spPr>
          <a:xfrm>
            <a:off x="9145742" y="5841907"/>
            <a:ext cx="1286054" cy="666843"/>
          </a:xfrm>
          <a:prstGeom prst="rect">
            <a:avLst/>
          </a:prstGeom>
        </p:spPr>
      </p:pic>
    </p:spTree>
    <p:extLst>
      <p:ext uri="{BB962C8B-B14F-4D97-AF65-F5344CB8AC3E}">
        <p14:creationId xmlns:p14="http://schemas.microsoft.com/office/powerpoint/2010/main" val="916447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0" dirty="0"/>
              <a:t>Data archives</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22</a:t>
            </a:fld>
            <a:endParaRPr lang="it-IT" altLang="it-IT" dirty="0"/>
          </a:p>
        </p:txBody>
      </p:sp>
      <p:pic>
        <p:nvPicPr>
          <p:cNvPr id="5" name="Picture 4"/>
          <p:cNvPicPr>
            <a:picLocks noChangeAspect="1"/>
          </p:cNvPicPr>
          <p:nvPr/>
        </p:nvPicPr>
        <p:blipFill>
          <a:blip r:embed="rId2"/>
          <a:stretch>
            <a:fillRect/>
          </a:stretch>
        </p:blipFill>
        <p:spPr>
          <a:xfrm>
            <a:off x="906585" y="1843729"/>
            <a:ext cx="3810000" cy="923925"/>
          </a:xfrm>
          <a:prstGeom prst="rect">
            <a:avLst/>
          </a:prstGeom>
        </p:spPr>
      </p:pic>
      <p:pic>
        <p:nvPicPr>
          <p:cNvPr id="6" name="Picture 5"/>
          <p:cNvPicPr>
            <a:picLocks noChangeAspect="1"/>
          </p:cNvPicPr>
          <p:nvPr/>
        </p:nvPicPr>
        <p:blipFill>
          <a:blip r:embed="rId3"/>
          <a:stretch>
            <a:fillRect/>
          </a:stretch>
        </p:blipFill>
        <p:spPr>
          <a:xfrm>
            <a:off x="3410462" y="2827803"/>
            <a:ext cx="3572828" cy="1878616"/>
          </a:xfrm>
          <a:prstGeom prst="rect">
            <a:avLst/>
          </a:prstGeom>
        </p:spPr>
      </p:pic>
      <p:pic>
        <p:nvPicPr>
          <p:cNvPr id="7" name="Picture 6"/>
          <p:cNvPicPr>
            <a:picLocks noChangeAspect="1"/>
          </p:cNvPicPr>
          <p:nvPr/>
        </p:nvPicPr>
        <p:blipFill>
          <a:blip r:embed="rId4"/>
          <a:stretch>
            <a:fillRect/>
          </a:stretch>
        </p:blipFill>
        <p:spPr>
          <a:xfrm>
            <a:off x="5283200" y="4766568"/>
            <a:ext cx="4686300" cy="971550"/>
          </a:xfrm>
          <a:prstGeom prst="rect">
            <a:avLst/>
          </a:prstGeom>
        </p:spPr>
      </p:pic>
      <p:pic>
        <p:nvPicPr>
          <p:cNvPr id="2" name="Picture 1">
            <a:hlinkClick r:id="rId5"/>
          </p:cNvPr>
          <p:cNvPicPr>
            <a:picLocks noChangeAspect="1"/>
          </p:cNvPicPr>
          <p:nvPr/>
        </p:nvPicPr>
        <p:blipFill>
          <a:blip r:embed="rId6"/>
          <a:stretch>
            <a:fillRect/>
          </a:stretch>
        </p:blipFill>
        <p:spPr>
          <a:xfrm>
            <a:off x="4637766" y="2554275"/>
            <a:ext cx="347502" cy="426757"/>
          </a:xfrm>
          <a:prstGeom prst="rect">
            <a:avLst/>
          </a:prstGeom>
        </p:spPr>
      </p:pic>
      <p:pic>
        <p:nvPicPr>
          <p:cNvPr id="8" name="Picture 7">
            <a:hlinkClick r:id="rId7"/>
          </p:cNvPr>
          <p:cNvPicPr>
            <a:picLocks noChangeAspect="1"/>
          </p:cNvPicPr>
          <p:nvPr/>
        </p:nvPicPr>
        <p:blipFill>
          <a:blip r:embed="rId6"/>
          <a:stretch>
            <a:fillRect/>
          </a:stretch>
        </p:blipFill>
        <p:spPr>
          <a:xfrm>
            <a:off x="6683606" y="3710353"/>
            <a:ext cx="347502" cy="426757"/>
          </a:xfrm>
          <a:prstGeom prst="rect">
            <a:avLst/>
          </a:prstGeom>
        </p:spPr>
      </p:pic>
      <p:pic>
        <p:nvPicPr>
          <p:cNvPr id="9" name="Picture 8">
            <a:hlinkClick r:id="rId8"/>
          </p:cNvPr>
          <p:cNvPicPr>
            <a:picLocks noChangeAspect="1"/>
          </p:cNvPicPr>
          <p:nvPr/>
        </p:nvPicPr>
        <p:blipFill>
          <a:blip r:embed="rId6"/>
          <a:stretch>
            <a:fillRect/>
          </a:stretch>
        </p:blipFill>
        <p:spPr>
          <a:xfrm>
            <a:off x="10036870" y="5252343"/>
            <a:ext cx="347502" cy="426757"/>
          </a:xfrm>
          <a:prstGeom prst="rect">
            <a:avLst/>
          </a:prstGeom>
        </p:spPr>
      </p:pic>
    </p:spTree>
    <p:extLst>
      <p:ext uri="{BB962C8B-B14F-4D97-AF65-F5344CB8AC3E}">
        <p14:creationId xmlns:p14="http://schemas.microsoft.com/office/powerpoint/2010/main" val="2953183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5A4AF477-5F34-4B67-81E8-B3BB69A1B9B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23</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8196"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92792" y="6014434"/>
            <a:ext cx="346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101558" y="566383"/>
            <a:ext cx="8358340" cy="6291617"/>
          </a:xfrm>
          <a:prstGeom prst="rect">
            <a:avLst/>
          </a:prstGeom>
        </p:spPr>
      </p:pic>
      <p:pic>
        <p:nvPicPr>
          <p:cNvPr id="3" name="Picture 2"/>
          <p:cNvPicPr>
            <a:picLocks noChangeAspect="1"/>
          </p:cNvPicPr>
          <p:nvPr/>
        </p:nvPicPr>
        <p:blipFill>
          <a:blip r:embed="rId5"/>
          <a:stretch>
            <a:fillRect/>
          </a:stretch>
        </p:blipFill>
        <p:spPr>
          <a:xfrm>
            <a:off x="5007769" y="2535244"/>
            <a:ext cx="725487" cy="1048603"/>
          </a:xfrm>
          <a:prstGeom prst="rect">
            <a:avLst/>
          </a:prstGeom>
        </p:spPr>
      </p:pic>
    </p:spTree>
    <p:extLst>
      <p:ext uri="{BB962C8B-B14F-4D97-AF65-F5344CB8AC3E}">
        <p14:creationId xmlns:p14="http://schemas.microsoft.com/office/powerpoint/2010/main" val="224002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75085" y="386860"/>
            <a:ext cx="10088562" cy="1072663"/>
          </a:xfrm>
        </p:spPr>
        <p:txBody>
          <a:bodyPr>
            <a:normAutofit/>
          </a:bodyPr>
          <a:lstStyle/>
          <a:p>
            <a:r>
              <a:rPr lang="en-GB" dirty="0"/>
              <a:t> </a:t>
            </a:r>
            <a:r>
              <a:rPr lang="en-GB" sz="3600" b="0" dirty="0"/>
              <a:t>Research Data Lifecycle</a:t>
            </a:r>
          </a:p>
        </p:txBody>
      </p:sp>
      <p:sp>
        <p:nvSpPr>
          <p:cNvPr id="2" name="Slide Number Placeholder 1"/>
          <p:cNvSpPr>
            <a:spLocks noGrp="1"/>
          </p:cNvSpPr>
          <p:nvPr>
            <p:ph type="sldNum" sz="quarter" idx="12"/>
          </p:nvPr>
        </p:nvSpPr>
        <p:spPr/>
        <p:txBody>
          <a:bodyPr/>
          <a:lstStyle/>
          <a:p>
            <a:fld id="{A85EF1E5-F080-0048-9372-CF230FDE727D}" type="slidenum">
              <a:rPr lang="es-ES" smtClean="0"/>
              <a:t>24</a:t>
            </a:fld>
            <a:endParaRPr lang="es-ES" dirty="0"/>
          </a:p>
        </p:txBody>
      </p:sp>
      <p:pic>
        <p:nvPicPr>
          <p:cNvPr id="5" name="Picture 4"/>
          <p:cNvPicPr>
            <a:picLocks noChangeAspect="1"/>
          </p:cNvPicPr>
          <p:nvPr/>
        </p:nvPicPr>
        <p:blipFill>
          <a:blip r:embed="rId2"/>
          <a:stretch>
            <a:fillRect/>
          </a:stretch>
        </p:blipFill>
        <p:spPr>
          <a:xfrm>
            <a:off x="3067548" y="1034924"/>
            <a:ext cx="5466025" cy="5466025"/>
          </a:xfrm>
          <a:prstGeom prst="rect">
            <a:avLst/>
          </a:prstGeom>
        </p:spPr>
      </p:pic>
      <p:pic>
        <p:nvPicPr>
          <p:cNvPr id="4" name="Picture 3">
            <a:hlinkClick r:id="rId3"/>
          </p:cNvPr>
          <p:cNvPicPr>
            <a:picLocks noChangeAspect="1"/>
          </p:cNvPicPr>
          <p:nvPr/>
        </p:nvPicPr>
        <p:blipFill>
          <a:blip r:embed="rId4"/>
          <a:stretch>
            <a:fillRect/>
          </a:stretch>
        </p:blipFill>
        <p:spPr>
          <a:xfrm>
            <a:off x="7918103" y="5797512"/>
            <a:ext cx="347502" cy="432854"/>
          </a:xfrm>
          <a:prstGeom prst="rect">
            <a:avLst/>
          </a:prstGeom>
        </p:spPr>
      </p:pic>
    </p:spTree>
    <p:extLst>
      <p:ext uri="{BB962C8B-B14F-4D97-AF65-F5344CB8AC3E}">
        <p14:creationId xmlns:p14="http://schemas.microsoft.com/office/powerpoint/2010/main" val="724079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E49A33BB-241B-4288-9F9B-F3221A63B0BB}"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25</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8674" y="352426"/>
            <a:ext cx="901065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3"/>
          </p:cNvPr>
          <p:cNvPicPr>
            <a:picLocks noChangeAspect="1"/>
          </p:cNvPicPr>
          <p:nvPr/>
        </p:nvPicPr>
        <p:blipFill>
          <a:blip r:embed="rId4"/>
          <a:stretch>
            <a:fillRect/>
          </a:stretch>
        </p:blipFill>
        <p:spPr>
          <a:xfrm>
            <a:off x="10563681" y="5953164"/>
            <a:ext cx="417002" cy="512108"/>
          </a:xfrm>
          <a:prstGeom prst="rect">
            <a:avLst/>
          </a:prstGeom>
        </p:spPr>
      </p:pic>
      <p:pic>
        <p:nvPicPr>
          <p:cNvPr id="3" name="Picture 2"/>
          <p:cNvPicPr>
            <a:picLocks noChangeAspect="1"/>
          </p:cNvPicPr>
          <p:nvPr/>
        </p:nvPicPr>
        <p:blipFill>
          <a:blip r:embed="rId5"/>
          <a:stretch>
            <a:fillRect/>
          </a:stretch>
        </p:blipFill>
        <p:spPr>
          <a:xfrm>
            <a:off x="9277627" y="6014715"/>
            <a:ext cx="1286054" cy="666843"/>
          </a:xfrm>
          <a:prstGeom prst="rect">
            <a:avLst/>
          </a:prstGeom>
        </p:spPr>
      </p:pic>
    </p:spTree>
    <p:extLst>
      <p:ext uri="{BB962C8B-B14F-4D97-AF65-F5344CB8AC3E}">
        <p14:creationId xmlns:p14="http://schemas.microsoft.com/office/powerpoint/2010/main" val="2077050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6"/>
          <p:cNvSpPr>
            <a:spLocks noGrp="1"/>
          </p:cNvSpPr>
          <p:nvPr>
            <p:ph idx="1"/>
          </p:nvPr>
        </p:nvSpPr>
        <p:spPr>
          <a:xfrm>
            <a:off x="1136073" y="1948873"/>
            <a:ext cx="8626763" cy="3814618"/>
          </a:xfrm>
        </p:spPr>
        <p:txBody>
          <a:bodyPr>
            <a:noAutofit/>
          </a:bodyPr>
          <a:lstStyle/>
          <a:p>
            <a:r>
              <a:rPr lang="en-US" altLang="en-US" sz="3200" dirty="0">
                <a:solidFill>
                  <a:srgbClr val="002060"/>
                </a:solidFill>
              </a:rPr>
              <a:t>Special terms and conditions apply when collecting and processing micro-socioeconomic and qualitative data – reflecting the sensitive nature of data observations about persons, families and households</a:t>
            </a:r>
          </a:p>
          <a:p>
            <a:r>
              <a:rPr lang="en-US" altLang="en-US" sz="3200" dirty="0">
                <a:solidFill>
                  <a:srgbClr val="002060"/>
                </a:solidFill>
              </a:rPr>
              <a:t>Persons, families and households cannot be identifiable in any dataset.</a:t>
            </a:r>
          </a:p>
        </p:txBody>
      </p:sp>
      <p:sp>
        <p:nvSpPr>
          <p:cNvPr id="30723" name="Title 5"/>
          <p:cNvSpPr>
            <a:spLocks noGrp="1"/>
          </p:cNvSpPr>
          <p:nvPr>
            <p:ph type="title"/>
          </p:nvPr>
        </p:nvSpPr>
        <p:spPr>
          <a:xfrm>
            <a:off x="2286212" y="425020"/>
            <a:ext cx="9079345" cy="701818"/>
          </a:xfrm>
        </p:spPr>
        <p:txBody>
          <a:bodyPr>
            <a:normAutofit fontScale="90000"/>
          </a:bodyPr>
          <a:lstStyle/>
          <a:p>
            <a:r>
              <a:rPr lang="en-GB" altLang="en-US" sz="4000" b="0" dirty="0">
                <a:solidFill>
                  <a:srgbClr val="002060"/>
                </a:solidFill>
              </a:rPr>
              <a:t>Data Protection:</a:t>
            </a:r>
            <a:br>
              <a:rPr lang="en-GB" altLang="en-US" sz="4000" b="0" dirty="0">
                <a:solidFill>
                  <a:srgbClr val="002060"/>
                </a:solidFill>
              </a:rPr>
            </a:br>
            <a:r>
              <a:rPr lang="en-GB" altLang="en-US" sz="4000" b="0" dirty="0">
                <a:solidFill>
                  <a:srgbClr val="002060"/>
                </a:solidFill>
              </a:rPr>
              <a:t>        </a:t>
            </a:r>
            <a:r>
              <a:rPr lang="en-GB" altLang="en-US" sz="3100" b="0" dirty="0">
                <a:solidFill>
                  <a:srgbClr val="002060"/>
                </a:solidFill>
              </a:rPr>
              <a:t>Collecting, generating and processing data</a:t>
            </a:r>
          </a:p>
        </p:txBody>
      </p:sp>
      <p:sp>
        <p:nvSpPr>
          <p:cNvPr id="307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63FAC66A-A7CF-4260-8FE4-BEBBA727E364}"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26</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621903" y="5950701"/>
            <a:ext cx="399627" cy="490771"/>
          </a:xfrm>
          <a:prstGeom prst="rect">
            <a:avLst/>
          </a:prstGeom>
        </p:spPr>
      </p:pic>
      <p:pic>
        <p:nvPicPr>
          <p:cNvPr id="3" name="Picture 2"/>
          <p:cNvPicPr>
            <a:picLocks noChangeAspect="1"/>
          </p:cNvPicPr>
          <p:nvPr/>
        </p:nvPicPr>
        <p:blipFill>
          <a:blip r:embed="rId4"/>
          <a:stretch>
            <a:fillRect/>
          </a:stretch>
        </p:blipFill>
        <p:spPr>
          <a:xfrm>
            <a:off x="9128158" y="6014715"/>
            <a:ext cx="1286054" cy="666843"/>
          </a:xfrm>
          <a:prstGeom prst="rect">
            <a:avLst/>
          </a:prstGeom>
        </p:spPr>
      </p:pic>
    </p:spTree>
    <p:extLst>
      <p:ext uri="{BB962C8B-B14F-4D97-AF65-F5344CB8AC3E}">
        <p14:creationId xmlns:p14="http://schemas.microsoft.com/office/powerpoint/2010/main" val="1200799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8725" y="1442093"/>
            <a:ext cx="10690142" cy="4469180"/>
          </a:xfrm>
        </p:spPr>
        <p:txBody>
          <a:bodyPr>
            <a:normAutofit/>
          </a:bodyPr>
          <a:lstStyle/>
          <a:p>
            <a:pPr lvl="0"/>
            <a:r>
              <a:rPr lang="en-US" dirty="0"/>
              <a:t>Remove personal data identifiers (names, postcodes, workplaces, telephone numbers &amp;c.)</a:t>
            </a:r>
            <a:endParaRPr lang="en-GB" sz="3600" dirty="0"/>
          </a:p>
          <a:p>
            <a:pPr lvl="0"/>
            <a:r>
              <a:rPr lang="en-US" dirty="0"/>
              <a:t>Aggregate, or reduce, the precision of variables, eg: year of birth rather than birth date</a:t>
            </a:r>
            <a:endParaRPr lang="en-GB" sz="3600" dirty="0"/>
          </a:p>
          <a:p>
            <a:pPr lvl="0"/>
            <a:r>
              <a:rPr lang="en-US" dirty="0"/>
              <a:t>Use a general level of geo-coding</a:t>
            </a:r>
            <a:endParaRPr lang="en-GB" sz="3600" dirty="0"/>
          </a:p>
          <a:p>
            <a:pPr lvl="0"/>
            <a:r>
              <a:rPr lang="en-US" dirty="0"/>
              <a:t>Generalise meanings/categories; reduce the precision of variables</a:t>
            </a:r>
            <a:endParaRPr lang="en-GB" sz="3600" dirty="0"/>
          </a:p>
          <a:p>
            <a:pPr lvl="0"/>
            <a:r>
              <a:rPr lang="en-US" dirty="0"/>
              <a:t>Remove the upper or lower ranges of observations</a:t>
            </a:r>
            <a:endParaRPr lang="en-GB" sz="3600" dirty="0"/>
          </a:p>
          <a:p>
            <a:pPr lvl="0"/>
            <a:r>
              <a:rPr lang="en-US" dirty="0"/>
              <a:t>Timing of anonymisation:</a:t>
            </a:r>
            <a:endParaRPr lang="en-GB" sz="3600" dirty="0"/>
          </a:p>
          <a:p>
            <a:pPr lvl="1"/>
            <a:r>
              <a:rPr lang="en-US" dirty="0"/>
              <a:t>At time of data collection</a:t>
            </a:r>
            <a:endParaRPr lang="en-GB" sz="2800" dirty="0"/>
          </a:p>
          <a:p>
            <a:pPr lvl="1"/>
            <a:r>
              <a:rPr lang="en-US" dirty="0"/>
              <a:t>During elaboration (data processing)</a:t>
            </a:r>
            <a:endParaRPr lang="en-GB" sz="2800" dirty="0"/>
          </a:p>
          <a:p>
            <a:pPr lvl="1"/>
            <a:r>
              <a:rPr lang="en-US" dirty="0"/>
              <a:t>Public version of data can be created.</a:t>
            </a:r>
            <a:endParaRPr lang="en-GB" sz="1600" dirty="0"/>
          </a:p>
          <a:p>
            <a:endParaRPr lang="en-GB" dirty="0"/>
          </a:p>
        </p:txBody>
      </p:sp>
      <p:sp>
        <p:nvSpPr>
          <p:cNvPr id="3" name="Title 2"/>
          <p:cNvSpPr>
            <a:spLocks noGrp="1"/>
          </p:cNvSpPr>
          <p:nvPr>
            <p:ph type="title"/>
          </p:nvPr>
        </p:nvSpPr>
        <p:spPr/>
        <p:txBody>
          <a:bodyPr/>
          <a:lstStyle/>
          <a:p>
            <a:r>
              <a:rPr lang="en-GB" b="0" dirty="0"/>
              <a:t>Anonymisation</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27</a:t>
            </a:fld>
            <a:endParaRPr lang="it-IT" altLang="it-IT" dirty="0"/>
          </a:p>
        </p:txBody>
      </p:sp>
      <p:pic>
        <p:nvPicPr>
          <p:cNvPr id="5" name="Picture 4"/>
          <p:cNvPicPr>
            <a:picLocks noChangeAspect="1"/>
          </p:cNvPicPr>
          <p:nvPr/>
        </p:nvPicPr>
        <p:blipFill>
          <a:blip r:embed="rId2"/>
          <a:stretch>
            <a:fillRect/>
          </a:stretch>
        </p:blipFill>
        <p:spPr>
          <a:xfrm>
            <a:off x="9180911" y="5911273"/>
            <a:ext cx="1286054" cy="666843"/>
          </a:xfrm>
          <a:prstGeom prst="rect">
            <a:avLst/>
          </a:prstGeom>
        </p:spPr>
      </p:pic>
    </p:spTree>
    <p:extLst>
      <p:ext uri="{BB962C8B-B14F-4D97-AF65-F5344CB8AC3E}">
        <p14:creationId xmlns:p14="http://schemas.microsoft.com/office/powerpoint/2010/main" val="1536553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6"/>
          <p:cNvSpPr>
            <a:spLocks noGrp="1"/>
          </p:cNvSpPr>
          <p:nvPr>
            <p:ph idx="1"/>
          </p:nvPr>
        </p:nvSpPr>
        <p:spPr>
          <a:xfrm>
            <a:off x="1177159" y="1412876"/>
            <a:ext cx="9250696" cy="4568825"/>
          </a:xfrm>
        </p:spPr>
        <p:txBody>
          <a:bodyPr/>
          <a:lstStyle/>
          <a:p>
            <a:pPr>
              <a:lnSpc>
                <a:spcPct val="100000"/>
              </a:lnSpc>
              <a:defRPr/>
            </a:pPr>
            <a:r>
              <a:rPr lang="en-US" dirty="0">
                <a:solidFill>
                  <a:srgbClr val="002060"/>
                </a:solidFill>
              </a:rPr>
              <a:t>Provide justification for why data are not anonymised (eg. follow-up wave of survey)</a:t>
            </a:r>
          </a:p>
          <a:p>
            <a:pPr lvl="1">
              <a:lnSpc>
                <a:spcPct val="100000"/>
              </a:lnSpc>
              <a:defRPr/>
            </a:pPr>
            <a:r>
              <a:rPr lang="en-US" sz="2400" dirty="0">
                <a:solidFill>
                  <a:srgbClr val="002060"/>
                </a:solidFill>
              </a:rPr>
              <a:t>Replace personal identifiers (such as names) with unique identifiers (codes)</a:t>
            </a:r>
          </a:p>
          <a:p>
            <a:pPr lvl="1">
              <a:lnSpc>
                <a:spcPct val="100000"/>
              </a:lnSpc>
              <a:defRPr/>
            </a:pPr>
            <a:r>
              <a:rPr lang="en-US" sz="2400" dirty="0">
                <a:solidFill>
                  <a:srgbClr val="002060"/>
                </a:solidFill>
              </a:rPr>
              <a:t>Store/encrypt pseudonyms separately</a:t>
            </a:r>
          </a:p>
          <a:p>
            <a:pPr lvl="1">
              <a:lnSpc>
                <a:spcPct val="100000"/>
              </a:lnSpc>
              <a:defRPr/>
            </a:pPr>
            <a:r>
              <a:rPr lang="en-US" sz="2400" dirty="0">
                <a:solidFill>
                  <a:srgbClr val="002060"/>
                </a:solidFill>
              </a:rPr>
              <a:t>Pseudonymised data can be anonymised by destroying code files and </a:t>
            </a:r>
            <a:r>
              <a:rPr lang="en-GB" sz="2400" dirty="0">
                <a:solidFill>
                  <a:srgbClr val="002060"/>
                </a:solidFill>
              </a:rPr>
              <a:t>decryption key</a:t>
            </a:r>
          </a:p>
          <a:p>
            <a:pPr lvl="1">
              <a:lnSpc>
                <a:spcPct val="100000"/>
              </a:lnSpc>
              <a:defRPr/>
            </a:pPr>
            <a:r>
              <a:rPr lang="en-GB" sz="2400" dirty="0">
                <a:solidFill>
                  <a:srgbClr val="002060"/>
                </a:solidFill>
              </a:rPr>
              <a:t>Data should be deleted at end of </a:t>
            </a:r>
            <a:r>
              <a:rPr lang="en-US" sz="2400" dirty="0">
                <a:solidFill>
                  <a:srgbClr val="002060"/>
                </a:solidFill>
              </a:rPr>
              <a:t>retention period.</a:t>
            </a:r>
            <a:endParaRPr lang="en-US" altLang="en-US" sz="1400" i="1" dirty="0">
              <a:solidFill>
                <a:srgbClr val="002060"/>
              </a:solidFill>
            </a:endParaRPr>
          </a:p>
        </p:txBody>
      </p:sp>
      <p:sp>
        <p:nvSpPr>
          <p:cNvPr id="33795" name="Title 5"/>
          <p:cNvSpPr>
            <a:spLocks noGrp="1"/>
          </p:cNvSpPr>
          <p:nvPr>
            <p:ph type="title"/>
          </p:nvPr>
        </p:nvSpPr>
        <p:spPr>
          <a:xfrm>
            <a:off x="3563006" y="480437"/>
            <a:ext cx="6636682" cy="1265236"/>
          </a:xfrm>
        </p:spPr>
        <p:txBody>
          <a:bodyPr>
            <a:normAutofit/>
          </a:bodyPr>
          <a:lstStyle/>
          <a:p>
            <a:r>
              <a:rPr lang="en-US" sz="4000" b="0" dirty="0">
                <a:solidFill>
                  <a:srgbClr val="002060"/>
                </a:solidFill>
              </a:rPr>
              <a:t>Pseudonymisation</a:t>
            </a:r>
            <a:r>
              <a:rPr lang="en-US" dirty="0">
                <a:solidFill>
                  <a:srgbClr val="002060"/>
                </a:solidFill>
              </a:rPr>
              <a:t> </a:t>
            </a:r>
            <a:endParaRPr lang="en-GB" altLang="en-US" dirty="0">
              <a:solidFill>
                <a:srgbClr val="002060"/>
              </a:solidFill>
            </a:endParaRPr>
          </a:p>
        </p:txBody>
      </p:sp>
      <p:sp>
        <p:nvSpPr>
          <p:cNvPr id="337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8F95C6BA-F02B-48C6-8CC5-8B63AA073DC6}"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28</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141801" y="5774629"/>
            <a:ext cx="1286054" cy="666843"/>
          </a:xfrm>
          <a:prstGeom prst="rect">
            <a:avLst/>
          </a:prstGeom>
        </p:spPr>
      </p:pic>
    </p:spTree>
    <p:extLst>
      <p:ext uri="{BB962C8B-B14F-4D97-AF65-F5344CB8AC3E}">
        <p14:creationId xmlns:p14="http://schemas.microsoft.com/office/powerpoint/2010/main" val="388877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0021" y="1616365"/>
            <a:ext cx="10690142" cy="4304376"/>
          </a:xfrm>
        </p:spPr>
        <p:txBody>
          <a:bodyPr>
            <a:normAutofit fontScale="77500" lnSpcReduction="20000"/>
          </a:bodyPr>
          <a:lstStyle/>
          <a:p>
            <a:pPr lvl="0">
              <a:lnSpc>
                <a:spcPct val="120000"/>
              </a:lnSpc>
            </a:pPr>
            <a:r>
              <a:rPr lang="en-US" dirty="0"/>
              <a:t>The structure of the research dataset should be carefully considered at the start of the project. </a:t>
            </a:r>
          </a:p>
          <a:p>
            <a:pPr lvl="0">
              <a:lnSpc>
                <a:spcPct val="120000"/>
              </a:lnSpc>
            </a:pPr>
            <a:r>
              <a:rPr lang="en-US" dirty="0"/>
              <a:t>Dataset design varies by discipline, methodology, types of data and variables, medium of data, units of analysis, relationship between data elements, and whether or not the dataset is part of a series.</a:t>
            </a:r>
          </a:p>
          <a:p>
            <a:pPr lvl="0">
              <a:lnSpc>
                <a:spcPct val="120000"/>
              </a:lnSpc>
            </a:pPr>
            <a:r>
              <a:rPr lang="en-US" dirty="0"/>
              <a:t>Clear and consistent metadata for folders, files, variables and versioning helps make research data findable, accessible, interoperable and re-usable; FAIR data principles.</a:t>
            </a:r>
          </a:p>
          <a:p>
            <a:pPr lvl="0">
              <a:lnSpc>
                <a:spcPct val="120000"/>
              </a:lnSpc>
            </a:pPr>
            <a:r>
              <a:rPr lang="en-GB" dirty="0"/>
              <a:t>File names should be standardised, eg: date, version</a:t>
            </a:r>
          </a:p>
          <a:p>
            <a:pPr lvl="0">
              <a:lnSpc>
                <a:spcPct val="120000"/>
              </a:lnSpc>
            </a:pPr>
            <a:r>
              <a:rPr lang="en-GB" dirty="0"/>
              <a:t>Variables (age, country &amp;c.) should be clearly tagged, avoiding special characters and spaces</a:t>
            </a:r>
          </a:p>
          <a:p>
            <a:pPr lvl="0">
              <a:lnSpc>
                <a:spcPct val="120000"/>
              </a:lnSpc>
            </a:pPr>
            <a:r>
              <a:rPr lang="en-GB" dirty="0"/>
              <a:t>Temporary identifiers should be removed from the schema</a:t>
            </a:r>
          </a:p>
          <a:p>
            <a:pPr lvl="0">
              <a:lnSpc>
                <a:spcPct val="120000"/>
              </a:lnSpc>
            </a:pPr>
            <a:r>
              <a:rPr lang="en-GB" dirty="0"/>
              <a:t>Different file versions should be systematically named, using a standardised date system (YYYY-MM-DD) or version numbering. </a:t>
            </a:r>
          </a:p>
          <a:p>
            <a:endParaRPr lang="en-GB" dirty="0"/>
          </a:p>
        </p:txBody>
      </p:sp>
      <p:sp>
        <p:nvSpPr>
          <p:cNvPr id="3" name="Title 2"/>
          <p:cNvSpPr>
            <a:spLocks noGrp="1"/>
          </p:cNvSpPr>
          <p:nvPr>
            <p:ph type="title"/>
          </p:nvPr>
        </p:nvSpPr>
        <p:spPr>
          <a:xfrm>
            <a:off x="2272145" y="554182"/>
            <a:ext cx="9809019" cy="785017"/>
          </a:xfrm>
        </p:spPr>
        <p:txBody>
          <a:bodyPr>
            <a:normAutofit/>
          </a:bodyPr>
          <a:lstStyle/>
          <a:p>
            <a:r>
              <a:rPr lang="en-US" sz="2800" b="0" dirty="0"/>
              <a:t>Structure, folders, files, variables, format and versioning</a:t>
            </a:r>
            <a:endParaRPr lang="en-GB" sz="2800" b="0" dirty="0"/>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29</a:t>
            </a:fld>
            <a:endParaRPr lang="it-IT" altLang="it-IT" dirty="0"/>
          </a:p>
        </p:txBody>
      </p:sp>
      <p:pic>
        <p:nvPicPr>
          <p:cNvPr id="5" name="Picture 4"/>
          <p:cNvPicPr>
            <a:picLocks noChangeAspect="1"/>
          </p:cNvPicPr>
          <p:nvPr/>
        </p:nvPicPr>
        <p:blipFill>
          <a:blip r:embed="rId2"/>
          <a:stretch>
            <a:fillRect/>
          </a:stretch>
        </p:blipFill>
        <p:spPr>
          <a:xfrm>
            <a:off x="9110573" y="5920741"/>
            <a:ext cx="1286054" cy="666843"/>
          </a:xfrm>
          <a:prstGeom prst="rect">
            <a:avLst/>
          </a:prstGeom>
        </p:spPr>
      </p:pic>
    </p:spTree>
    <p:extLst>
      <p:ext uri="{BB962C8B-B14F-4D97-AF65-F5344CB8AC3E}">
        <p14:creationId xmlns:p14="http://schemas.microsoft.com/office/powerpoint/2010/main" val="23590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5A4AF477-5F34-4B67-81E8-B3BB69A1B9B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8196"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92792" y="6014434"/>
            <a:ext cx="346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76977" y="575159"/>
            <a:ext cx="8357544" cy="6285949"/>
          </a:xfrm>
          <a:prstGeom prst="rect">
            <a:avLst/>
          </a:prstGeom>
        </p:spPr>
      </p:pic>
      <p:pic>
        <p:nvPicPr>
          <p:cNvPr id="4" name="Picture 3"/>
          <p:cNvPicPr>
            <a:picLocks noChangeAspect="1"/>
          </p:cNvPicPr>
          <p:nvPr/>
        </p:nvPicPr>
        <p:blipFill>
          <a:blip r:embed="rId5"/>
          <a:stretch>
            <a:fillRect/>
          </a:stretch>
        </p:blipFill>
        <p:spPr>
          <a:xfrm>
            <a:off x="9723332" y="5172848"/>
            <a:ext cx="914528" cy="1333686"/>
          </a:xfrm>
          <a:prstGeom prst="rect">
            <a:avLst/>
          </a:prstGeom>
        </p:spPr>
      </p:pic>
    </p:spTree>
    <p:extLst>
      <p:ext uri="{BB962C8B-B14F-4D97-AF65-F5344CB8AC3E}">
        <p14:creationId xmlns:p14="http://schemas.microsoft.com/office/powerpoint/2010/main" val="395792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6"/>
          <p:cNvSpPr>
            <a:spLocks noGrp="1"/>
          </p:cNvSpPr>
          <p:nvPr>
            <p:ph idx="1"/>
          </p:nvPr>
        </p:nvSpPr>
        <p:spPr>
          <a:xfrm>
            <a:off x="770021" y="1587063"/>
            <a:ext cx="9861034" cy="4333678"/>
          </a:xfrm>
        </p:spPr>
        <p:txBody>
          <a:bodyPr>
            <a:normAutofit/>
          </a:bodyPr>
          <a:lstStyle/>
          <a:p>
            <a:r>
              <a:rPr lang="en-US" altLang="en-US" sz="2200" dirty="0">
                <a:solidFill>
                  <a:srgbClr val="002060"/>
                </a:solidFill>
              </a:rPr>
              <a:t>Clear and accurate documentation should be provided about the purpose and context of the research project, and about the research data outputs</a:t>
            </a:r>
          </a:p>
          <a:p>
            <a:r>
              <a:rPr lang="en-US" altLang="en-US" sz="2200" dirty="0">
                <a:solidFill>
                  <a:srgbClr val="002060"/>
                </a:solidFill>
              </a:rPr>
              <a:t>The sources of the data should be clearly indicated</a:t>
            </a:r>
          </a:p>
          <a:p>
            <a:pPr lvl="1"/>
            <a:r>
              <a:rPr lang="en-US" altLang="en-US" sz="1800" dirty="0">
                <a:solidFill>
                  <a:srgbClr val="002060"/>
                </a:solidFill>
              </a:rPr>
              <a:t>Elaboration of pre-existing data</a:t>
            </a:r>
          </a:p>
          <a:p>
            <a:pPr lvl="1"/>
            <a:r>
              <a:rPr lang="en-US" altLang="en-US" sz="1800" dirty="0">
                <a:solidFill>
                  <a:srgbClr val="002060"/>
                </a:solidFill>
              </a:rPr>
              <a:t>Data generation (surveys, interviews, experiments)</a:t>
            </a:r>
          </a:p>
          <a:p>
            <a:r>
              <a:rPr lang="en-US" altLang="en-US" sz="2200" dirty="0">
                <a:solidFill>
                  <a:srgbClr val="002060"/>
                </a:solidFill>
              </a:rPr>
              <a:t>Documentation should include a description of folders, files, variables, versioning, and – where applicable – information about problematic values, missing observations and weightings</a:t>
            </a:r>
          </a:p>
          <a:p>
            <a:r>
              <a:rPr lang="en-US" altLang="en-US" sz="2200" dirty="0">
                <a:solidFill>
                  <a:srgbClr val="002060"/>
                </a:solidFill>
              </a:rPr>
              <a:t>Codebooks, questionnaires and data dictionaries should be included.  A concise note on methodology should be included</a:t>
            </a:r>
          </a:p>
          <a:p>
            <a:r>
              <a:rPr lang="en-US" altLang="en-US" sz="2200" dirty="0">
                <a:solidFill>
                  <a:srgbClr val="002060"/>
                </a:solidFill>
              </a:rPr>
              <a:t>Good documentation makes datasets </a:t>
            </a:r>
            <a:r>
              <a:rPr lang="en-US" altLang="en-US" sz="2200" b="1" dirty="0">
                <a:solidFill>
                  <a:srgbClr val="002060"/>
                </a:solidFill>
              </a:rPr>
              <a:t>findable, accessible, interoperable </a:t>
            </a:r>
            <a:r>
              <a:rPr lang="en-US" altLang="en-US" sz="2200" dirty="0">
                <a:solidFill>
                  <a:srgbClr val="002060"/>
                </a:solidFill>
              </a:rPr>
              <a:t>and</a:t>
            </a:r>
            <a:r>
              <a:rPr lang="en-US" altLang="en-US" sz="2200" b="1" dirty="0">
                <a:solidFill>
                  <a:srgbClr val="002060"/>
                </a:solidFill>
              </a:rPr>
              <a:t> re-usable</a:t>
            </a:r>
            <a:r>
              <a:rPr lang="en-US" altLang="en-US" sz="2200" dirty="0">
                <a:solidFill>
                  <a:srgbClr val="002060"/>
                </a:solidFill>
              </a:rPr>
              <a:t> (FAIR data principles).</a:t>
            </a:r>
          </a:p>
          <a:p>
            <a:endParaRPr lang="en-US" altLang="en-US" sz="2200" dirty="0">
              <a:solidFill>
                <a:srgbClr val="002060"/>
              </a:solidFill>
            </a:endParaRPr>
          </a:p>
        </p:txBody>
      </p:sp>
      <p:sp>
        <p:nvSpPr>
          <p:cNvPr id="36867" name="Title 5"/>
          <p:cNvSpPr>
            <a:spLocks noGrp="1"/>
          </p:cNvSpPr>
          <p:nvPr>
            <p:ph type="title"/>
          </p:nvPr>
        </p:nvSpPr>
        <p:spPr>
          <a:xfrm>
            <a:off x="2417380" y="461818"/>
            <a:ext cx="7782310" cy="878033"/>
          </a:xfrm>
        </p:spPr>
        <p:txBody>
          <a:bodyPr>
            <a:normAutofit fontScale="90000"/>
          </a:bodyPr>
          <a:lstStyle/>
          <a:p>
            <a:r>
              <a:rPr lang="en-GB" altLang="en-US" b="0" dirty="0">
                <a:solidFill>
                  <a:srgbClr val="002060"/>
                </a:solidFill>
              </a:rPr>
              <a:t>Documentation and codebooks</a:t>
            </a:r>
          </a:p>
        </p:txBody>
      </p:sp>
      <p:sp>
        <p:nvSpPr>
          <p:cNvPr id="368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CD9B8FD2-A89A-4C50-9EEB-71931F9310B0}"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30</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216081" y="5920741"/>
            <a:ext cx="1286054" cy="666843"/>
          </a:xfrm>
          <a:prstGeom prst="rect">
            <a:avLst/>
          </a:prstGeom>
        </p:spPr>
      </p:pic>
    </p:spTree>
    <p:extLst>
      <p:ext uri="{BB962C8B-B14F-4D97-AF65-F5344CB8AC3E}">
        <p14:creationId xmlns:p14="http://schemas.microsoft.com/office/powerpoint/2010/main" val="2670731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3799" y="1213142"/>
            <a:ext cx="8883112" cy="4549013"/>
          </a:xfrm>
        </p:spPr>
      </p:pic>
      <p:sp>
        <p:nvSpPr>
          <p:cNvPr id="37891" name="Title 5"/>
          <p:cNvSpPr>
            <a:spLocks noGrp="1"/>
          </p:cNvSpPr>
          <p:nvPr>
            <p:ph type="title"/>
          </p:nvPr>
        </p:nvSpPr>
        <p:spPr>
          <a:xfrm>
            <a:off x="2291256" y="166255"/>
            <a:ext cx="9198780" cy="794327"/>
          </a:xfrm>
        </p:spPr>
        <p:txBody>
          <a:bodyPr>
            <a:normAutofit fontScale="90000"/>
          </a:bodyPr>
          <a:lstStyle/>
          <a:p>
            <a:r>
              <a:rPr lang="en-US" altLang="en-US" sz="3200" b="0" dirty="0">
                <a:solidFill>
                  <a:srgbClr val="002060"/>
                </a:solidFill>
              </a:rPr>
              <a:t/>
            </a:r>
            <a:br>
              <a:rPr lang="en-US" altLang="en-US" sz="3200" b="0" dirty="0">
                <a:solidFill>
                  <a:srgbClr val="002060"/>
                </a:solidFill>
              </a:rPr>
            </a:br>
            <a:r>
              <a:rPr lang="en-US" altLang="en-US" sz="3200" b="0" dirty="0">
                <a:solidFill>
                  <a:srgbClr val="002060"/>
                </a:solidFill>
              </a:rPr>
              <a:t>Security </a:t>
            </a:r>
            <a:r>
              <a:rPr lang="en-US" altLang="en-US" sz="3200" b="0" i="1" dirty="0">
                <a:solidFill>
                  <a:srgbClr val="002060"/>
                </a:solidFill>
              </a:rPr>
              <a:t>during </a:t>
            </a:r>
            <a:r>
              <a:rPr lang="en-US" altLang="en-US" sz="3200" b="0" dirty="0">
                <a:solidFill>
                  <a:srgbClr val="002060"/>
                </a:solidFill>
              </a:rPr>
              <a:t>research projects</a:t>
            </a:r>
            <a:endParaRPr lang="en-GB" altLang="en-US" sz="3200" b="0" dirty="0">
              <a:solidFill>
                <a:srgbClr val="002060"/>
              </a:solidFill>
            </a:endParaRPr>
          </a:p>
        </p:txBody>
      </p:sp>
      <p:sp>
        <p:nvSpPr>
          <p:cNvPr id="378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CF8FF555-3B8F-4C58-B505-6B0C9FBB7BF7}"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31</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3"/>
          </p:cNvPr>
          <p:cNvPicPr>
            <a:picLocks noChangeAspect="1"/>
          </p:cNvPicPr>
          <p:nvPr/>
        </p:nvPicPr>
        <p:blipFill>
          <a:blip r:embed="rId4"/>
          <a:stretch>
            <a:fillRect/>
          </a:stretch>
        </p:blipFill>
        <p:spPr>
          <a:xfrm>
            <a:off x="10613160" y="6014715"/>
            <a:ext cx="347502" cy="426757"/>
          </a:xfrm>
          <a:prstGeom prst="rect">
            <a:avLst/>
          </a:prstGeom>
        </p:spPr>
      </p:pic>
      <p:pic>
        <p:nvPicPr>
          <p:cNvPr id="3" name="Picture 2"/>
          <p:cNvPicPr>
            <a:picLocks noChangeAspect="1"/>
          </p:cNvPicPr>
          <p:nvPr/>
        </p:nvPicPr>
        <p:blipFill>
          <a:blip r:embed="rId5"/>
          <a:stretch>
            <a:fillRect/>
          </a:stretch>
        </p:blipFill>
        <p:spPr>
          <a:xfrm>
            <a:off x="9242458" y="5856362"/>
            <a:ext cx="1286054" cy="666843"/>
          </a:xfrm>
          <a:prstGeom prst="rect">
            <a:avLst/>
          </a:prstGeom>
        </p:spPr>
      </p:pic>
    </p:spTree>
    <p:extLst>
      <p:ext uri="{BB962C8B-B14F-4D97-AF65-F5344CB8AC3E}">
        <p14:creationId xmlns:p14="http://schemas.microsoft.com/office/powerpoint/2010/main" val="4154947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97017" y="646546"/>
            <a:ext cx="8763145" cy="960581"/>
          </a:xfrm>
        </p:spPr>
        <p:txBody>
          <a:bodyPr>
            <a:normAutofit/>
          </a:bodyPr>
          <a:lstStyle/>
          <a:p>
            <a:r>
              <a:rPr lang="en-GB" sz="2900" b="0" dirty="0"/>
              <a:t>   </a:t>
            </a:r>
            <a:r>
              <a:rPr lang="en-GB" sz="3200" b="0" dirty="0">
                <a:solidFill>
                  <a:srgbClr val="002060"/>
                </a:solidFill>
              </a:rPr>
              <a:t>Backup during research projects</a:t>
            </a:r>
          </a:p>
        </p:txBody>
      </p:sp>
      <p:sp>
        <p:nvSpPr>
          <p:cNvPr id="2" name="Content Placeholder 1"/>
          <p:cNvSpPr>
            <a:spLocks noGrp="1"/>
          </p:cNvSpPr>
          <p:nvPr>
            <p:ph idx="1"/>
          </p:nvPr>
        </p:nvSpPr>
        <p:spPr>
          <a:xfrm>
            <a:off x="1062181" y="2179783"/>
            <a:ext cx="9569831" cy="3740958"/>
          </a:xfrm>
        </p:spPr>
        <p:txBody>
          <a:bodyPr>
            <a:normAutofit/>
          </a:bodyPr>
          <a:lstStyle/>
          <a:p>
            <a:r>
              <a:rPr lang="en-US" dirty="0"/>
              <a:t>The EUI ICT Service advises that the personal </a:t>
            </a:r>
            <a:r>
              <a:rPr lang="en-US" u="sng" dirty="0"/>
              <a:t>G:\ network drive</a:t>
            </a:r>
            <a:r>
              <a:rPr lang="en-US" dirty="0"/>
              <a:t> or </a:t>
            </a:r>
            <a:r>
              <a:rPr lang="en-US" u="sng" dirty="0"/>
              <a:t>OneDrive</a:t>
            </a:r>
            <a:r>
              <a:rPr lang="en-US" dirty="0"/>
              <a:t> should be used to store work-related data. These are backed up centrally.</a:t>
            </a:r>
          </a:p>
          <a:p>
            <a:r>
              <a:rPr lang="en-US" dirty="0"/>
              <a:t>When collaborating with other EUI scholars, a shared drive (eg. S:\) or SharePoint can be used. Consult with ICT staff.</a:t>
            </a:r>
          </a:p>
          <a:p>
            <a:r>
              <a:rPr lang="en-US" dirty="0"/>
              <a:t>[EUI members also have a personal C:\ drive for storing non-work related data (photos &amp;c.). Note that the C:\ drive is not backed up centrally.] </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32</a:t>
            </a:fld>
            <a:endParaRPr lang="it-IT" altLang="it-IT" dirty="0"/>
          </a:p>
        </p:txBody>
      </p:sp>
      <p:pic>
        <p:nvPicPr>
          <p:cNvPr id="11" name="Picture 10"/>
          <p:cNvPicPr>
            <a:picLocks noChangeAspect="1"/>
          </p:cNvPicPr>
          <p:nvPr/>
        </p:nvPicPr>
        <p:blipFill>
          <a:blip r:embed="rId2"/>
          <a:stretch>
            <a:fillRect/>
          </a:stretch>
        </p:blipFill>
        <p:spPr>
          <a:xfrm>
            <a:off x="11312087" y="531791"/>
            <a:ext cx="743054" cy="962159"/>
          </a:xfrm>
          <a:prstGeom prst="rect">
            <a:avLst/>
          </a:prstGeom>
        </p:spPr>
      </p:pic>
      <p:pic>
        <p:nvPicPr>
          <p:cNvPr id="12" name="Picture 11"/>
          <p:cNvPicPr>
            <a:picLocks noChangeAspect="1"/>
          </p:cNvPicPr>
          <p:nvPr/>
        </p:nvPicPr>
        <p:blipFill>
          <a:blip r:embed="rId2"/>
          <a:stretch>
            <a:fillRect/>
          </a:stretch>
        </p:blipFill>
        <p:spPr>
          <a:xfrm>
            <a:off x="487455" y="5655841"/>
            <a:ext cx="743054" cy="962159"/>
          </a:xfrm>
          <a:prstGeom prst="rect">
            <a:avLst/>
          </a:prstGeom>
        </p:spPr>
      </p:pic>
      <p:pic>
        <p:nvPicPr>
          <p:cNvPr id="13" name="Picture 12"/>
          <p:cNvPicPr>
            <a:picLocks noChangeAspect="1"/>
          </p:cNvPicPr>
          <p:nvPr/>
        </p:nvPicPr>
        <p:blipFill>
          <a:blip r:embed="rId2"/>
          <a:stretch>
            <a:fillRect/>
          </a:stretch>
        </p:blipFill>
        <p:spPr>
          <a:xfrm>
            <a:off x="635633" y="5655840"/>
            <a:ext cx="743054" cy="962159"/>
          </a:xfrm>
          <a:prstGeom prst="rect">
            <a:avLst/>
          </a:prstGeom>
        </p:spPr>
      </p:pic>
      <p:pic>
        <p:nvPicPr>
          <p:cNvPr id="19" name="Picture 18">
            <a:hlinkClick r:id="rId3"/>
          </p:cNvPr>
          <p:cNvPicPr>
            <a:picLocks noChangeAspect="1"/>
          </p:cNvPicPr>
          <p:nvPr/>
        </p:nvPicPr>
        <p:blipFill>
          <a:blip r:embed="rId4"/>
          <a:stretch>
            <a:fillRect/>
          </a:stretch>
        </p:blipFill>
        <p:spPr>
          <a:xfrm>
            <a:off x="10632013" y="5146896"/>
            <a:ext cx="382252" cy="469433"/>
          </a:xfrm>
          <a:prstGeom prst="rect">
            <a:avLst/>
          </a:prstGeom>
        </p:spPr>
      </p:pic>
    </p:spTree>
    <p:extLst>
      <p:ext uri="{BB962C8B-B14F-4D97-AF65-F5344CB8AC3E}">
        <p14:creationId xmlns:p14="http://schemas.microsoft.com/office/powerpoint/2010/main" val="698293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FAB3B536-311B-467E-9BF4-454DCFDCAEF8}"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33</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15028" y="5715304"/>
            <a:ext cx="600159" cy="838317"/>
          </a:xfrm>
          <a:prstGeom prst="rect">
            <a:avLst/>
          </a:prstGeom>
        </p:spPr>
      </p:pic>
      <p:pic>
        <p:nvPicPr>
          <p:cNvPr id="7" name="Picture 6"/>
          <p:cNvPicPr>
            <a:picLocks noChangeAspect="1"/>
          </p:cNvPicPr>
          <p:nvPr/>
        </p:nvPicPr>
        <p:blipFill>
          <a:blip r:embed="rId3"/>
          <a:stretch>
            <a:fillRect/>
          </a:stretch>
        </p:blipFill>
        <p:spPr>
          <a:xfrm>
            <a:off x="11262556" y="312150"/>
            <a:ext cx="603556" cy="835224"/>
          </a:xfrm>
          <a:prstGeom prst="rect">
            <a:avLst/>
          </a:prstGeom>
        </p:spPr>
      </p:pic>
      <p:pic>
        <p:nvPicPr>
          <p:cNvPr id="8" name="Picture 7">
            <a:hlinkClick r:id="rId4"/>
          </p:cNvPr>
          <p:cNvPicPr>
            <a:picLocks noChangeAspect="1"/>
          </p:cNvPicPr>
          <p:nvPr/>
        </p:nvPicPr>
        <p:blipFill>
          <a:blip r:embed="rId5"/>
          <a:stretch>
            <a:fillRect/>
          </a:stretch>
        </p:blipFill>
        <p:spPr>
          <a:xfrm>
            <a:off x="10782399" y="5916561"/>
            <a:ext cx="427427" cy="524911"/>
          </a:xfrm>
          <a:prstGeom prst="rect">
            <a:avLst/>
          </a:prstGeom>
        </p:spPr>
      </p:pic>
      <p:pic>
        <p:nvPicPr>
          <p:cNvPr id="4" name="Picture 3"/>
          <p:cNvPicPr>
            <a:picLocks noChangeAspect="1"/>
          </p:cNvPicPr>
          <p:nvPr/>
        </p:nvPicPr>
        <p:blipFill>
          <a:blip r:embed="rId6"/>
          <a:stretch>
            <a:fillRect/>
          </a:stretch>
        </p:blipFill>
        <p:spPr>
          <a:xfrm>
            <a:off x="415028" y="5126839"/>
            <a:ext cx="1057423" cy="1314633"/>
          </a:xfrm>
          <a:prstGeom prst="rect">
            <a:avLst/>
          </a:prstGeom>
        </p:spPr>
      </p:pic>
      <p:pic>
        <p:nvPicPr>
          <p:cNvPr id="2" name="Picture 1"/>
          <p:cNvPicPr>
            <a:picLocks noChangeAspect="1"/>
          </p:cNvPicPr>
          <p:nvPr/>
        </p:nvPicPr>
        <p:blipFill>
          <a:blip r:embed="rId7"/>
          <a:stretch>
            <a:fillRect/>
          </a:stretch>
        </p:blipFill>
        <p:spPr>
          <a:xfrm>
            <a:off x="1472451" y="1098345"/>
            <a:ext cx="8975517" cy="5343127"/>
          </a:xfrm>
          <a:prstGeom prst="rect">
            <a:avLst/>
          </a:prstGeom>
        </p:spPr>
      </p:pic>
    </p:spTree>
    <p:extLst>
      <p:ext uri="{BB962C8B-B14F-4D97-AF65-F5344CB8AC3E}">
        <p14:creationId xmlns:p14="http://schemas.microsoft.com/office/powerpoint/2010/main" val="998720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415562" y="1958692"/>
            <a:ext cx="8919929" cy="3194793"/>
          </a:xfrm>
        </p:spPr>
        <p:txBody>
          <a:bodyPr/>
          <a:lstStyle/>
          <a:p>
            <a:pPr marL="0" indent="0">
              <a:buNone/>
              <a:defRPr/>
            </a:pPr>
            <a:endParaRPr lang="en-GB" dirty="0"/>
          </a:p>
          <a:p>
            <a:pPr>
              <a:defRPr/>
            </a:pPr>
            <a:r>
              <a:rPr lang="en-GB" dirty="0">
                <a:solidFill>
                  <a:srgbClr val="002060"/>
                </a:solidFill>
              </a:rPr>
              <a:t>Library &amp; ICT staff can provide a standard description of EUI infrastructure and access protocols, when required by data issuers</a:t>
            </a:r>
          </a:p>
          <a:p>
            <a:pPr>
              <a:defRPr/>
            </a:pPr>
            <a:r>
              <a:rPr lang="en-GB" dirty="0">
                <a:solidFill>
                  <a:srgbClr val="002060"/>
                </a:solidFill>
              </a:rPr>
              <a:t>Write to </a:t>
            </a:r>
            <a:r>
              <a:rPr lang="en-GB" dirty="0">
                <a:solidFill>
                  <a:srgbClr val="002060"/>
                </a:solidFill>
                <a:hlinkClick r:id="rId2"/>
              </a:rPr>
              <a:t>econlibrary@eui.eu</a:t>
            </a:r>
            <a:r>
              <a:rPr lang="en-GB" dirty="0">
                <a:solidFill>
                  <a:srgbClr val="002060"/>
                </a:solidFill>
              </a:rPr>
              <a:t> </a:t>
            </a:r>
          </a:p>
        </p:txBody>
      </p:sp>
      <p:sp>
        <p:nvSpPr>
          <p:cNvPr id="39939" name="Title 5"/>
          <p:cNvSpPr>
            <a:spLocks noGrp="1"/>
          </p:cNvSpPr>
          <p:nvPr>
            <p:ph type="title"/>
          </p:nvPr>
        </p:nvSpPr>
        <p:spPr>
          <a:xfrm>
            <a:off x="1283677" y="1192340"/>
            <a:ext cx="9627577" cy="1532704"/>
          </a:xfrm>
        </p:spPr>
        <p:txBody>
          <a:bodyPr>
            <a:normAutofit/>
          </a:bodyPr>
          <a:lstStyle/>
          <a:p>
            <a:r>
              <a:rPr lang="en-GB" sz="3200" b="0" dirty="0">
                <a:solidFill>
                  <a:srgbClr val="002060"/>
                </a:solidFill>
              </a:rPr>
              <a:t>EUI Standard Infrastructure &amp; Protocol Description</a:t>
            </a:r>
          </a:p>
        </p:txBody>
      </p:sp>
      <p:sp>
        <p:nvSpPr>
          <p:cNvPr id="3994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C1ACE1F7-1AD9-4E8F-B3FB-52FDB7C2BB83}"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34</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172254" y="5865155"/>
            <a:ext cx="1286054" cy="666843"/>
          </a:xfrm>
          <a:prstGeom prst="rect">
            <a:avLst/>
          </a:prstGeom>
        </p:spPr>
      </p:pic>
    </p:spTree>
    <p:extLst>
      <p:ext uri="{BB962C8B-B14F-4D97-AF65-F5344CB8AC3E}">
        <p14:creationId xmlns:p14="http://schemas.microsoft.com/office/powerpoint/2010/main" val="4288966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28291" y="509955"/>
            <a:ext cx="7931872" cy="571500"/>
          </a:xfrm>
        </p:spPr>
        <p:txBody>
          <a:bodyPr>
            <a:noAutofit/>
          </a:bodyPr>
          <a:lstStyle/>
          <a:p>
            <a:r>
              <a:rPr lang="en-GB" sz="3600" b="0" dirty="0"/>
              <a:t>    Data deletion</a:t>
            </a:r>
          </a:p>
        </p:txBody>
      </p:sp>
      <p:sp>
        <p:nvSpPr>
          <p:cNvPr id="6" name="Content Placeholder 5"/>
          <p:cNvSpPr>
            <a:spLocks noGrp="1"/>
          </p:cNvSpPr>
          <p:nvPr>
            <p:ph idx="1"/>
          </p:nvPr>
        </p:nvSpPr>
        <p:spPr>
          <a:xfrm>
            <a:off x="760977" y="1441938"/>
            <a:ext cx="10699186" cy="4273062"/>
          </a:xfrm>
        </p:spPr>
        <p:txBody>
          <a:bodyPr>
            <a:normAutofit/>
          </a:bodyPr>
          <a:lstStyle/>
          <a:p>
            <a:endParaRPr lang="en-US" dirty="0"/>
          </a:p>
          <a:p>
            <a:r>
              <a:rPr lang="en-US" dirty="0"/>
              <a:t>At the end of a research project, it may be necessary to permanently delete data used in the elaboration phase. </a:t>
            </a:r>
          </a:p>
          <a:p>
            <a:r>
              <a:rPr lang="en-US" dirty="0"/>
              <a:t>Many micro-socioeconomic data providers (eg. Eurostat) require deletion for work-files and non-aggregate outputs. </a:t>
            </a:r>
          </a:p>
          <a:p>
            <a:r>
              <a:rPr lang="en-US" dirty="0"/>
              <a:t>EUI members can use software such as </a:t>
            </a:r>
            <a:r>
              <a:rPr lang="en-US" b="1" dirty="0"/>
              <a:t>Disk Wipe </a:t>
            </a:r>
            <a:r>
              <a:rPr lang="en-US" dirty="0"/>
              <a:t>which performs        byte-by-byte deletion of data</a:t>
            </a:r>
          </a:p>
          <a:p>
            <a:r>
              <a:rPr lang="en-US" dirty="0"/>
              <a:t>If the data provider requires a compliance statement, the name of the software used, the location of the device, the name of the drive and the time of deletion should be recorded.</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35</a:t>
            </a:fld>
            <a:endParaRPr lang="it-IT" altLang="it-IT" dirty="0"/>
          </a:p>
        </p:txBody>
      </p:sp>
    </p:spTree>
    <p:extLst>
      <p:ext uri="{BB962C8B-B14F-4D97-AF65-F5344CB8AC3E}">
        <p14:creationId xmlns:p14="http://schemas.microsoft.com/office/powerpoint/2010/main" val="3611790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5A4AF477-5F34-4B67-81E8-B3BB69A1B9B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36</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8196"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92792" y="6014434"/>
            <a:ext cx="3460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29796" y="483255"/>
            <a:ext cx="8441923" cy="6354533"/>
          </a:xfrm>
          <a:prstGeom prst="rect">
            <a:avLst/>
          </a:prstGeom>
        </p:spPr>
      </p:pic>
      <p:pic>
        <p:nvPicPr>
          <p:cNvPr id="3" name="Picture 2"/>
          <p:cNvPicPr>
            <a:picLocks noChangeAspect="1"/>
          </p:cNvPicPr>
          <p:nvPr/>
        </p:nvPicPr>
        <p:blipFill>
          <a:blip r:embed="rId5"/>
          <a:stretch>
            <a:fillRect/>
          </a:stretch>
        </p:blipFill>
        <p:spPr>
          <a:xfrm>
            <a:off x="6586051" y="3428999"/>
            <a:ext cx="719390" cy="1048603"/>
          </a:xfrm>
          <a:prstGeom prst="rect">
            <a:avLst/>
          </a:prstGeom>
        </p:spPr>
      </p:pic>
      <p:pic>
        <p:nvPicPr>
          <p:cNvPr id="7" name="Picture 6"/>
          <p:cNvPicPr>
            <a:picLocks noChangeAspect="1"/>
          </p:cNvPicPr>
          <p:nvPr/>
        </p:nvPicPr>
        <p:blipFill>
          <a:blip r:embed="rId6"/>
          <a:stretch>
            <a:fillRect/>
          </a:stretch>
        </p:blipFill>
        <p:spPr>
          <a:xfrm>
            <a:off x="9568475" y="5371407"/>
            <a:ext cx="1057423" cy="1286054"/>
          </a:xfrm>
          <a:prstGeom prst="rect">
            <a:avLst/>
          </a:prstGeom>
        </p:spPr>
      </p:pic>
    </p:spTree>
    <p:extLst>
      <p:ext uri="{BB962C8B-B14F-4D97-AF65-F5344CB8AC3E}">
        <p14:creationId xmlns:p14="http://schemas.microsoft.com/office/powerpoint/2010/main" val="3836823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3B53F6BD-B9E8-4F43-B366-93092D8FB4DD}"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37</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91365" y="6014715"/>
            <a:ext cx="347502" cy="426757"/>
          </a:xfrm>
          <a:prstGeom prst="rect">
            <a:avLst/>
          </a:prstGeom>
        </p:spPr>
      </p:pic>
      <p:pic>
        <p:nvPicPr>
          <p:cNvPr id="4" name="Picture 3"/>
          <p:cNvPicPr>
            <a:picLocks noChangeAspect="1"/>
          </p:cNvPicPr>
          <p:nvPr/>
        </p:nvPicPr>
        <p:blipFill>
          <a:blip r:embed="rId4"/>
          <a:stretch>
            <a:fillRect/>
          </a:stretch>
        </p:blipFill>
        <p:spPr>
          <a:xfrm>
            <a:off x="2121631" y="524764"/>
            <a:ext cx="8418799" cy="5916708"/>
          </a:xfrm>
          <a:prstGeom prst="rect">
            <a:avLst/>
          </a:prstGeom>
        </p:spPr>
      </p:pic>
    </p:spTree>
    <p:extLst>
      <p:ext uri="{BB962C8B-B14F-4D97-AF65-F5344CB8AC3E}">
        <p14:creationId xmlns:p14="http://schemas.microsoft.com/office/powerpoint/2010/main" val="137309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4B45E6E3-E2FB-4A9E-91B7-8234AB85F6BE}"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38</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91660" y="488771"/>
            <a:ext cx="8145012" cy="5210902"/>
          </a:xfrm>
          <a:prstGeom prst="rect">
            <a:avLst/>
          </a:prstGeom>
        </p:spPr>
      </p:pic>
      <p:pic>
        <p:nvPicPr>
          <p:cNvPr id="3" name="Picture 2">
            <a:hlinkClick r:id="rId3"/>
          </p:cNvPr>
          <p:cNvPicPr>
            <a:picLocks noChangeAspect="1"/>
          </p:cNvPicPr>
          <p:nvPr/>
        </p:nvPicPr>
        <p:blipFill>
          <a:blip r:embed="rId4"/>
          <a:stretch>
            <a:fillRect/>
          </a:stretch>
        </p:blipFill>
        <p:spPr>
          <a:xfrm>
            <a:off x="10566483" y="5929364"/>
            <a:ext cx="417002" cy="512108"/>
          </a:xfrm>
          <a:prstGeom prst="rect">
            <a:avLst/>
          </a:prstGeom>
        </p:spPr>
      </p:pic>
      <p:pic>
        <p:nvPicPr>
          <p:cNvPr id="4" name="Picture 3"/>
          <p:cNvPicPr>
            <a:picLocks noChangeAspect="1"/>
          </p:cNvPicPr>
          <p:nvPr/>
        </p:nvPicPr>
        <p:blipFill>
          <a:blip r:embed="rId5"/>
          <a:stretch>
            <a:fillRect/>
          </a:stretch>
        </p:blipFill>
        <p:spPr>
          <a:xfrm>
            <a:off x="9141173" y="5849175"/>
            <a:ext cx="1280271" cy="664522"/>
          </a:xfrm>
          <a:prstGeom prst="rect">
            <a:avLst/>
          </a:prstGeom>
        </p:spPr>
      </p:pic>
    </p:spTree>
    <p:extLst>
      <p:ext uri="{BB962C8B-B14F-4D97-AF65-F5344CB8AC3E}">
        <p14:creationId xmlns:p14="http://schemas.microsoft.com/office/powerpoint/2010/main" val="3787354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74123" y="465993"/>
            <a:ext cx="7486039" cy="668216"/>
          </a:xfrm>
        </p:spPr>
        <p:txBody>
          <a:bodyPr>
            <a:normAutofit/>
          </a:bodyPr>
          <a:lstStyle/>
          <a:p>
            <a:r>
              <a:rPr lang="en-GB" sz="3600" b="0" dirty="0"/>
              <a:t>Preparing data for reposit</a:t>
            </a:r>
          </a:p>
        </p:txBody>
      </p:sp>
      <p:sp>
        <p:nvSpPr>
          <p:cNvPr id="4" name="Content Placeholder 3"/>
          <p:cNvSpPr>
            <a:spLocks noGrp="1"/>
          </p:cNvSpPr>
          <p:nvPr>
            <p:ph idx="1"/>
          </p:nvPr>
        </p:nvSpPr>
        <p:spPr>
          <a:xfrm>
            <a:off x="760977" y="1441938"/>
            <a:ext cx="10699186" cy="4478802"/>
          </a:xfrm>
        </p:spPr>
        <p:txBody>
          <a:bodyPr>
            <a:normAutofit fontScale="92500" lnSpcReduction="20000"/>
          </a:bodyPr>
          <a:lstStyle/>
          <a:p>
            <a:r>
              <a:rPr lang="en-US" dirty="0"/>
              <a:t>Check that there are no data protection violations</a:t>
            </a:r>
          </a:p>
          <a:p>
            <a:r>
              <a:rPr lang="en-US" dirty="0"/>
              <a:t>Check that there are no database copyright violations</a:t>
            </a:r>
          </a:p>
          <a:p>
            <a:r>
              <a:rPr lang="en-US" dirty="0"/>
              <a:t>Library staff can advise</a:t>
            </a:r>
          </a:p>
          <a:p>
            <a:r>
              <a:rPr lang="en-US" dirty="0"/>
              <a:t>Create a DATA folder and a DOCS folder</a:t>
            </a:r>
          </a:p>
          <a:p>
            <a:r>
              <a:rPr lang="en-US" dirty="0"/>
              <a:t>The DOCS folder should contain precise documentation about the methodology, context and discipline of the research project. Where applicable, codebooks should also be presented for reposit.</a:t>
            </a:r>
          </a:p>
          <a:p>
            <a:r>
              <a:rPr lang="en-US" dirty="0"/>
              <a:t>Data should be submitted in the original file format version. </a:t>
            </a:r>
          </a:p>
          <a:p>
            <a:r>
              <a:rPr lang="en-US" dirty="0"/>
              <a:t>Large datasets should be submitted in a compressed archival format (eg. .zip, .tgz).</a:t>
            </a:r>
          </a:p>
          <a:p>
            <a:r>
              <a:rPr lang="en-US" dirty="0"/>
              <a:t>Subsets should be accommodated within the DATA folder - not submitted as multiple repository entries.</a:t>
            </a:r>
          </a:p>
          <a:p>
            <a:r>
              <a:rPr lang="en-US" dirty="0"/>
              <a:t>The uploading of datasets and documentation is done by Library staff, after the submission of the online submission form.</a:t>
            </a:r>
            <a:endParaRPr lang="en-GB" dirty="0"/>
          </a:p>
        </p:txBody>
      </p:sp>
      <p:sp>
        <p:nvSpPr>
          <p:cNvPr id="2" name="Slide Number Placeholder 1"/>
          <p:cNvSpPr>
            <a:spLocks noGrp="1"/>
          </p:cNvSpPr>
          <p:nvPr>
            <p:ph type="sldNum" sz="quarter" idx="12"/>
          </p:nvPr>
        </p:nvSpPr>
        <p:spPr/>
        <p:txBody>
          <a:bodyPr/>
          <a:lstStyle/>
          <a:p>
            <a:fld id="{A85EF1E5-F080-0048-9372-CF230FDE727D}" type="slidenum">
              <a:rPr lang="es-ES" smtClean="0"/>
              <a:t>39</a:t>
            </a:fld>
            <a:endParaRPr lang="es-ES" dirty="0"/>
          </a:p>
        </p:txBody>
      </p:sp>
    </p:spTree>
    <p:extLst>
      <p:ext uri="{BB962C8B-B14F-4D97-AF65-F5344CB8AC3E}">
        <p14:creationId xmlns:p14="http://schemas.microsoft.com/office/powerpoint/2010/main" val="751515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75085" y="386860"/>
            <a:ext cx="10088562" cy="1072663"/>
          </a:xfrm>
        </p:spPr>
        <p:txBody>
          <a:bodyPr>
            <a:normAutofit/>
          </a:bodyPr>
          <a:lstStyle/>
          <a:p>
            <a:r>
              <a:rPr lang="en-GB" dirty="0"/>
              <a:t> </a:t>
            </a:r>
            <a:r>
              <a:rPr lang="en-GB" sz="3600" b="0" dirty="0"/>
              <a:t>Research Data Lifecycle</a:t>
            </a:r>
          </a:p>
        </p:txBody>
      </p:sp>
      <p:sp>
        <p:nvSpPr>
          <p:cNvPr id="2" name="Slide Number Placeholder 1"/>
          <p:cNvSpPr>
            <a:spLocks noGrp="1"/>
          </p:cNvSpPr>
          <p:nvPr>
            <p:ph type="sldNum" sz="quarter" idx="12"/>
          </p:nvPr>
        </p:nvSpPr>
        <p:spPr/>
        <p:txBody>
          <a:bodyPr/>
          <a:lstStyle/>
          <a:p>
            <a:fld id="{A85EF1E5-F080-0048-9372-CF230FDE727D}" type="slidenum">
              <a:rPr lang="es-ES" smtClean="0"/>
              <a:t>4</a:t>
            </a:fld>
            <a:endParaRPr lang="es-ES" dirty="0"/>
          </a:p>
        </p:txBody>
      </p:sp>
      <p:pic>
        <p:nvPicPr>
          <p:cNvPr id="5" name="Picture 4"/>
          <p:cNvPicPr>
            <a:picLocks noChangeAspect="1"/>
          </p:cNvPicPr>
          <p:nvPr/>
        </p:nvPicPr>
        <p:blipFill>
          <a:blip r:embed="rId2"/>
          <a:stretch>
            <a:fillRect/>
          </a:stretch>
        </p:blipFill>
        <p:spPr>
          <a:xfrm>
            <a:off x="3067548" y="1034924"/>
            <a:ext cx="5466025" cy="5466025"/>
          </a:xfrm>
          <a:prstGeom prst="rect">
            <a:avLst/>
          </a:prstGeom>
        </p:spPr>
      </p:pic>
      <p:pic>
        <p:nvPicPr>
          <p:cNvPr id="4" name="Picture 3">
            <a:hlinkClick r:id="rId3"/>
          </p:cNvPr>
          <p:cNvPicPr>
            <a:picLocks noChangeAspect="1"/>
          </p:cNvPicPr>
          <p:nvPr/>
        </p:nvPicPr>
        <p:blipFill>
          <a:blip r:embed="rId4"/>
          <a:stretch>
            <a:fillRect/>
          </a:stretch>
        </p:blipFill>
        <p:spPr>
          <a:xfrm>
            <a:off x="7918103" y="5797512"/>
            <a:ext cx="347502" cy="432854"/>
          </a:xfrm>
          <a:prstGeom prst="rect">
            <a:avLst/>
          </a:prstGeom>
        </p:spPr>
      </p:pic>
    </p:spTree>
    <p:extLst>
      <p:ext uri="{BB962C8B-B14F-4D97-AF65-F5344CB8AC3E}">
        <p14:creationId xmlns:p14="http://schemas.microsoft.com/office/powerpoint/2010/main" val="1408057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241964" y="405908"/>
            <a:ext cx="7333672" cy="1081087"/>
          </a:xfrm>
        </p:spPr>
        <p:txBody>
          <a:bodyPr>
            <a:normAutofit/>
          </a:bodyPr>
          <a:lstStyle/>
          <a:p>
            <a:r>
              <a:rPr lang="en-GB" altLang="en-US" b="0" dirty="0">
                <a:solidFill>
                  <a:srgbClr val="002060"/>
                </a:solidFill>
              </a:rPr>
              <a:t> </a:t>
            </a:r>
            <a:r>
              <a:rPr lang="en-GB" altLang="en-US" sz="4000" b="0" dirty="0">
                <a:solidFill>
                  <a:srgbClr val="002060"/>
                </a:solidFill>
              </a:rPr>
              <a:t>Metadata</a:t>
            </a:r>
          </a:p>
        </p:txBody>
      </p:sp>
      <p:sp>
        <p:nvSpPr>
          <p:cNvPr id="59395" name="Content Placeholder 2"/>
          <p:cNvSpPr>
            <a:spLocks noGrp="1"/>
          </p:cNvSpPr>
          <p:nvPr>
            <p:ph idx="1"/>
          </p:nvPr>
        </p:nvSpPr>
        <p:spPr>
          <a:xfrm>
            <a:off x="2711668" y="1339850"/>
            <a:ext cx="7437219" cy="4610100"/>
          </a:xfrm>
        </p:spPr>
        <p:txBody>
          <a:bodyPr/>
          <a:lstStyle/>
          <a:p>
            <a:pPr lvl="1"/>
            <a:r>
              <a:rPr lang="en-GB" altLang="en-US" sz="2400" dirty="0">
                <a:solidFill>
                  <a:srgbClr val="002060"/>
                </a:solidFill>
              </a:rPr>
              <a:t>Title, names of creator(s), affiliation(s)</a:t>
            </a:r>
          </a:p>
          <a:p>
            <a:pPr lvl="1"/>
            <a:r>
              <a:rPr lang="en-GB" altLang="en-US" sz="2400" dirty="0">
                <a:solidFill>
                  <a:srgbClr val="002060"/>
                </a:solidFill>
              </a:rPr>
              <a:t>Description – ‘data abstract’</a:t>
            </a:r>
          </a:p>
          <a:p>
            <a:pPr lvl="1"/>
            <a:r>
              <a:rPr lang="en-GB" altLang="en-US" sz="2400" dirty="0">
                <a:solidFill>
                  <a:srgbClr val="002060"/>
                </a:solidFill>
              </a:rPr>
              <a:t>Source(s)</a:t>
            </a:r>
          </a:p>
          <a:p>
            <a:pPr lvl="1"/>
            <a:r>
              <a:rPr lang="en-GB" altLang="en-US" sz="2400" dirty="0">
                <a:solidFill>
                  <a:srgbClr val="002060"/>
                </a:solidFill>
              </a:rPr>
              <a:t>Creation date</a:t>
            </a:r>
          </a:p>
          <a:p>
            <a:pPr lvl="1"/>
            <a:r>
              <a:rPr lang="en-GB" altLang="en-US" sz="2400" dirty="0">
                <a:solidFill>
                  <a:srgbClr val="002060"/>
                </a:solidFill>
              </a:rPr>
              <a:t>Spatial  /  temporal coverage</a:t>
            </a:r>
          </a:p>
          <a:p>
            <a:pPr lvl="1"/>
            <a:r>
              <a:rPr lang="en-GB" altLang="en-US" sz="2400" dirty="0">
                <a:solidFill>
                  <a:srgbClr val="002060"/>
                </a:solidFill>
              </a:rPr>
              <a:t>Format</a:t>
            </a:r>
          </a:p>
          <a:p>
            <a:pPr lvl="1"/>
            <a:r>
              <a:rPr lang="en-GB" altLang="en-US" sz="2400" dirty="0">
                <a:solidFill>
                  <a:srgbClr val="002060"/>
                </a:solidFill>
              </a:rPr>
              <a:t>Location of data </a:t>
            </a:r>
          </a:p>
          <a:p>
            <a:pPr lvl="1"/>
            <a:r>
              <a:rPr lang="en-GB" altLang="en-US" sz="2400" dirty="0">
                <a:solidFill>
                  <a:srgbClr val="002060"/>
                </a:solidFill>
              </a:rPr>
              <a:t>Access status and embargo</a:t>
            </a:r>
          </a:p>
          <a:p>
            <a:pPr lvl="1"/>
            <a:r>
              <a:rPr lang="en-GB" altLang="en-US" sz="2400" dirty="0">
                <a:solidFill>
                  <a:srgbClr val="002060"/>
                </a:solidFill>
              </a:rPr>
              <a:t>Licence</a:t>
            </a:r>
          </a:p>
          <a:p>
            <a:pPr lvl="1"/>
            <a:r>
              <a:rPr lang="en-GB" altLang="en-US" sz="2400" dirty="0">
                <a:solidFill>
                  <a:srgbClr val="002060"/>
                </a:solidFill>
              </a:rPr>
              <a:t>Funding Statement</a:t>
            </a:r>
          </a:p>
          <a:p>
            <a:pPr lvl="1"/>
            <a:r>
              <a:rPr lang="en-GB" altLang="en-US" sz="2400" dirty="0">
                <a:solidFill>
                  <a:srgbClr val="002060"/>
                </a:solidFill>
              </a:rPr>
              <a:t>Related publications</a:t>
            </a:r>
          </a:p>
        </p:txBody>
      </p:sp>
      <p:pic>
        <p:nvPicPr>
          <p:cNvPr id="2" name="Picture 1"/>
          <p:cNvPicPr>
            <a:picLocks noChangeAspect="1"/>
          </p:cNvPicPr>
          <p:nvPr/>
        </p:nvPicPr>
        <p:blipFill>
          <a:blip r:embed="rId2"/>
          <a:stretch>
            <a:fillRect/>
          </a:stretch>
        </p:blipFill>
        <p:spPr>
          <a:xfrm>
            <a:off x="9150410" y="5949950"/>
            <a:ext cx="1280271" cy="664522"/>
          </a:xfrm>
          <a:prstGeom prst="rect">
            <a:avLst/>
          </a:prstGeom>
        </p:spPr>
      </p:pic>
    </p:spTree>
    <p:extLst>
      <p:ext uri="{BB962C8B-B14F-4D97-AF65-F5344CB8AC3E}">
        <p14:creationId xmlns:p14="http://schemas.microsoft.com/office/powerpoint/2010/main" val="3879100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6187B0A1-ECE6-40F8-AE51-44E8BD723DB6}"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41</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91365" y="5975490"/>
            <a:ext cx="347502" cy="426757"/>
          </a:xfrm>
          <a:prstGeom prst="rect">
            <a:avLst/>
          </a:prstGeom>
        </p:spPr>
      </p:pic>
      <p:pic>
        <p:nvPicPr>
          <p:cNvPr id="3" name="Picture 2"/>
          <p:cNvPicPr>
            <a:picLocks noChangeAspect="1"/>
          </p:cNvPicPr>
          <p:nvPr/>
        </p:nvPicPr>
        <p:blipFill>
          <a:blip r:embed="rId4"/>
          <a:stretch>
            <a:fillRect/>
          </a:stretch>
        </p:blipFill>
        <p:spPr>
          <a:xfrm>
            <a:off x="1551916" y="1022246"/>
            <a:ext cx="9439449" cy="5423911"/>
          </a:xfrm>
          <a:prstGeom prst="rect">
            <a:avLst/>
          </a:prstGeom>
        </p:spPr>
      </p:pic>
    </p:spTree>
    <p:extLst>
      <p:ext uri="{BB962C8B-B14F-4D97-AF65-F5344CB8AC3E}">
        <p14:creationId xmlns:p14="http://schemas.microsoft.com/office/powerpoint/2010/main" val="322501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48725" y="2039007"/>
            <a:ext cx="10690142" cy="3331779"/>
          </a:xfrm>
        </p:spPr>
        <p:txBody>
          <a:bodyPr>
            <a:normAutofit fontScale="92500" lnSpcReduction="10000"/>
          </a:bodyPr>
          <a:lstStyle/>
          <a:p>
            <a:pPr marL="0" indent="0">
              <a:buNone/>
              <a:defRPr/>
            </a:pPr>
            <a:r>
              <a:rPr lang="en-GB" sz="2800" dirty="0">
                <a:solidFill>
                  <a:srgbClr val="002060"/>
                </a:solidFill>
              </a:rPr>
              <a:t>EUI Library dataset submission form:</a:t>
            </a:r>
          </a:p>
          <a:p>
            <a:pPr>
              <a:defRPr/>
            </a:pPr>
            <a:r>
              <a:rPr lang="en-GB" sz="2600" dirty="0">
                <a:solidFill>
                  <a:srgbClr val="002060"/>
                </a:solidFill>
              </a:rPr>
              <a:t>The scholar(s) submitting the dataset for reposit must be the creator(s) of the dataset</a:t>
            </a:r>
          </a:p>
          <a:p>
            <a:pPr>
              <a:defRPr/>
            </a:pPr>
            <a:r>
              <a:rPr lang="en-GB" sz="2600" dirty="0">
                <a:solidFill>
                  <a:srgbClr val="002060"/>
                </a:solidFill>
              </a:rPr>
              <a:t>The dataset must be the output of original data generation; or must be the output of significant, value-added, elaboration of pre-existing sources</a:t>
            </a:r>
          </a:p>
          <a:p>
            <a:pPr>
              <a:defRPr/>
            </a:pPr>
            <a:r>
              <a:rPr lang="en-GB" sz="2600" dirty="0">
                <a:solidFill>
                  <a:srgbClr val="002060"/>
                </a:solidFill>
              </a:rPr>
              <a:t>The source(s) of the data must be indicated. If the dataset is the output of original data collection and elaboration, details must be provided. If the dataset is derived from pre-existing sources, those sources must be clearly indicated (data creator, institutional source, publisher).</a:t>
            </a:r>
          </a:p>
          <a:p>
            <a:pPr>
              <a:defRPr/>
            </a:pPr>
            <a:endParaRPr lang="en-GB" dirty="0"/>
          </a:p>
        </p:txBody>
      </p:sp>
      <p:sp>
        <p:nvSpPr>
          <p:cNvPr id="61443" name="Title 5"/>
          <p:cNvSpPr>
            <a:spLocks noGrp="1"/>
          </p:cNvSpPr>
          <p:nvPr>
            <p:ph type="title"/>
          </p:nvPr>
        </p:nvSpPr>
        <p:spPr>
          <a:xfrm>
            <a:off x="2984938" y="517236"/>
            <a:ext cx="7214752" cy="822615"/>
          </a:xfrm>
        </p:spPr>
        <p:txBody>
          <a:bodyPr>
            <a:normAutofit fontScale="90000"/>
          </a:bodyPr>
          <a:lstStyle/>
          <a:p>
            <a:r>
              <a:rPr lang="en-GB" sz="4000" b="0" dirty="0">
                <a:solidFill>
                  <a:srgbClr val="002060"/>
                </a:solidFill>
              </a:rPr>
              <a:t>Dataset outputs as original work</a:t>
            </a:r>
            <a:r>
              <a:rPr lang="en-GB" dirty="0"/>
              <a:t/>
            </a:r>
            <a:br>
              <a:rPr lang="en-GB" dirty="0"/>
            </a:br>
            <a:endParaRPr lang="en-GB" dirty="0"/>
          </a:p>
        </p:txBody>
      </p:sp>
      <p:sp>
        <p:nvSpPr>
          <p:cNvPr id="6144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13E7A730-B62D-4C70-9D51-DA0EEB137CDD}"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42</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178119" y="6076347"/>
            <a:ext cx="1280271" cy="664522"/>
          </a:xfrm>
          <a:prstGeom prst="rect">
            <a:avLst/>
          </a:prstGeom>
        </p:spPr>
      </p:pic>
    </p:spTree>
    <p:extLst>
      <p:ext uri="{BB962C8B-B14F-4D97-AF65-F5344CB8AC3E}">
        <p14:creationId xmlns:p14="http://schemas.microsoft.com/office/powerpoint/2010/main" val="4104027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372F6C5B-07EB-4732-A262-D0BFD8534971}"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43</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62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5286" y="413877"/>
            <a:ext cx="9792685" cy="615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681467" y="5808874"/>
            <a:ext cx="493819" cy="408467"/>
          </a:xfrm>
          <a:prstGeom prst="rect">
            <a:avLst/>
          </a:prstGeom>
        </p:spPr>
      </p:pic>
      <p:pic>
        <p:nvPicPr>
          <p:cNvPr id="4" name="Picture 3">
            <a:hlinkClick r:id="rId4"/>
          </p:cNvPr>
          <p:cNvPicPr>
            <a:picLocks noChangeAspect="1"/>
          </p:cNvPicPr>
          <p:nvPr/>
        </p:nvPicPr>
        <p:blipFill>
          <a:blip r:embed="rId5"/>
          <a:stretch>
            <a:fillRect/>
          </a:stretch>
        </p:blipFill>
        <p:spPr>
          <a:xfrm>
            <a:off x="11616051" y="6122239"/>
            <a:ext cx="347502" cy="426757"/>
          </a:xfrm>
          <a:prstGeom prst="rect">
            <a:avLst/>
          </a:prstGeom>
        </p:spPr>
      </p:pic>
    </p:spTree>
    <p:extLst>
      <p:ext uri="{BB962C8B-B14F-4D97-AF65-F5344CB8AC3E}">
        <p14:creationId xmlns:p14="http://schemas.microsoft.com/office/powerpoint/2010/main" val="2849566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43345" y="1270000"/>
            <a:ext cx="10825019" cy="4668838"/>
          </a:xfrm>
        </p:spPr>
        <p:txBody>
          <a:bodyPr>
            <a:normAutofit fontScale="92500" lnSpcReduction="20000"/>
          </a:bodyPr>
          <a:lstStyle/>
          <a:p>
            <a:pPr marL="0" indent="0">
              <a:buNone/>
            </a:pPr>
            <a:endParaRPr lang="en-US" dirty="0">
              <a:solidFill>
                <a:srgbClr val="002060"/>
              </a:solidFill>
            </a:endParaRPr>
          </a:p>
          <a:p>
            <a:r>
              <a:rPr lang="en-US" sz="2600" dirty="0"/>
              <a:t>Overview and context of research project</a:t>
            </a:r>
          </a:p>
          <a:p>
            <a:r>
              <a:rPr lang="en-US" sz="2600" dirty="0"/>
              <a:t>How data are collected </a:t>
            </a:r>
            <a:r>
              <a:rPr lang="en-US" sz="2600"/>
              <a:t>and generated</a:t>
            </a:r>
            <a:endParaRPr lang="en-US" sz="2600" dirty="0"/>
          </a:p>
          <a:p>
            <a:r>
              <a:rPr lang="en-US" sz="2600" dirty="0"/>
              <a:t>What data-related resources are required</a:t>
            </a:r>
          </a:p>
          <a:p>
            <a:r>
              <a:rPr lang="en-US" sz="2600" dirty="0"/>
              <a:t>How data are used, elaborated and organised during the research project</a:t>
            </a:r>
          </a:p>
          <a:p>
            <a:r>
              <a:rPr lang="en-US" sz="2600" dirty="0"/>
              <a:t>How data are secured, and how data subjects are protected</a:t>
            </a:r>
          </a:p>
          <a:p>
            <a:r>
              <a:rPr lang="en-US" sz="2600" dirty="0"/>
              <a:t>How data, code and ancillary elements are described and documented</a:t>
            </a:r>
          </a:p>
          <a:p>
            <a:r>
              <a:rPr lang="en-US" sz="2600" dirty="0"/>
              <a:t>What kind of data outputs are generated</a:t>
            </a:r>
          </a:p>
          <a:p>
            <a:r>
              <a:rPr lang="en-US" sz="2600" dirty="0"/>
              <a:t>How data are stored and secured, and how long data will be retained</a:t>
            </a:r>
          </a:p>
          <a:p>
            <a:r>
              <a:rPr lang="en-US" sz="2600" dirty="0"/>
              <a:t>How dataset authorship and credit are assigned</a:t>
            </a:r>
          </a:p>
          <a:p>
            <a:r>
              <a:rPr lang="en-US" sz="2600" dirty="0"/>
              <a:t>How data are preserved</a:t>
            </a:r>
          </a:p>
          <a:p>
            <a:r>
              <a:rPr lang="en-US" sz="2600" dirty="0"/>
              <a:t>How data outputs can be shared.</a:t>
            </a:r>
          </a:p>
          <a:p>
            <a:pPr marL="0" indent="0">
              <a:buNone/>
              <a:defRPr/>
            </a:pPr>
            <a:endParaRPr lang="en-US" dirty="0">
              <a:solidFill>
                <a:srgbClr val="002060"/>
              </a:solidFill>
            </a:endParaRPr>
          </a:p>
        </p:txBody>
      </p:sp>
      <p:sp>
        <p:nvSpPr>
          <p:cNvPr id="45059" name="Title 5"/>
          <p:cNvSpPr>
            <a:spLocks noGrp="1"/>
          </p:cNvSpPr>
          <p:nvPr>
            <p:ph type="title"/>
          </p:nvPr>
        </p:nvSpPr>
        <p:spPr>
          <a:xfrm>
            <a:off x="2669628" y="451945"/>
            <a:ext cx="7541172" cy="818056"/>
          </a:xfrm>
        </p:spPr>
        <p:txBody>
          <a:bodyPr>
            <a:normAutofit/>
          </a:bodyPr>
          <a:lstStyle/>
          <a:p>
            <a:r>
              <a:rPr lang="en-GB" altLang="en-US" sz="3600" b="0" dirty="0">
                <a:solidFill>
                  <a:srgbClr val="002060"/>
                </a:solidFill>
              </a:rPr>
              <a:t>       </a:t>
            </a:r>
            <a:r>
              <a:rPr lang="en-GB" altLang="en-US" sz="3200" b="0" dirty="0">
                <a:solidFill>
                  <a:srgbClr val="002060"/>
                </a:solidFill>
              </a:rPr>
              <a:t>Data Management Plans</a:t>
            </a:r>
          </a:p>
        </p:txBody>
      </p:sp>
      <p:sp>
        <p:nvSpPr>
          <p:cNvPr id="4506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A3D24ADE-E2CF-4FFF-B1BB-3EC4C26BBBB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44</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180912" y="5856362"/>
            <a:ext cx="1286054" cy="666843"/>
          </a:xfrm>
          <a:prstGeom prst="rect">
            <a:avLst/>
          </a:prstGeom>
        </p:spPr>
      </p:pic>
    </p:spTree>
    <p:extLst>
      <p:ext uri="{BB962C8B-B14F-4D97-AF65-F5344CB8AC3E}">
        <p14:creationId xmlns:p14="http://schemas.microsoft.com/office/powerpoint/2010/main" val="1521335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45</a:t>
            </a:fld>
            <a:endParaRPr lang="es-ES" dirty="0"/>
          </a:p>
        </p:txBody>
      </p:sp>
      <p:pic>
        <p:nvPicPr>
          <p:cNvPr id="3" name="Picture 2">
            <a:hlinkClick r:id="rId2"/>
          </p:cNvPr>
          <p:cNvPicPr>
            <a:picLocks noChangeAspect="1"/>
          </p:cNvPicPr>
          <p:nvPr/>
        </p:nvPicPr>
        <p:blipFill>
          <a:blip r:embed="rId3"/>
          <a:stretch>
            <a:fillRect/>
          </a:stretch>
        </p:blipFill>
        <p:spPr>
          <a:xfrm>
            <a:off x="5352966" y="5324927"/>
            <a:ext cx="347502" cy="432854"/>
          </a:xfrm>
          <a:prstGeom prst="rect">
            <a:avLst/>
          </a:prstGeom>
        </p:spPr>
      </p:pic>
      <p:pic>
        <p:nvPicPr>
          <p:cNvPr id="4" name="Picture 3">
            <a:hlinkClick r:id="rId4"/>
          </p:cNvPr>
          <p:cNvPicPr>
            <a:picLocks noChangeAspect="1"/>
          </p:cNvPicPr>
          <p:nvPr/>
        </p:nvPicPr>
        <p:blipFill>
          <a:blip r:embed="rId3"/>
          <a:stretch>
            <a:fillRect/>
          </a:stretch>
        </p:blipFill>
        <p:spPr>
          <a:xfrm>
            <a:off x="9066205" y="5297129"/>
            <a:ext cx="347502" cy="432854"/>
          </a:xfrm>
          <a:prstGeom prst="rect">
            <a:avLst/>
          </a:prstGeom>
        </p:spPr>
      </p:pic>
      <p:pic>
        <p:nvPicPr>
          <p:cNvPr id="5" name="Picture 4"/>
          <p:cNvPicPr>
            <a:picLocks noChangeAspect="1"/>
          </p:cNvPicPr>
          <p:nvPr/>
        </p:nvPicPr>
        <p:blipFill>
          <a:blip r:embed="rId5"/>
          <a:stretch>
            <a:fillRect/>
          </a:stretch>
        </p:blipFill>
        <p:spPr>
          <a:xfrm>
            <a:off x="6768704" y="2395768"/>
            <a:ext cx="2336618" cy="3334215"/>
          </a:xfrm>
          <a:prstGeom prst="rect">
            <a:avLst/>
          </a:prstGeom>
        </p:spPr>
      </p:pic>
      <p:pic>
        <p:nvPicPr>
          <p:cNvPr id="8" name="Picture 7"/>
          <p:cNvPicPr>
            <a:picLocks noChangeAspect="1"/>
          </p:cNvPicPr>
          <p:nvPr/>
        </p:nvPicPr>
        <p:blipFill>
          <a:blip r:embed="rId6"/>
          <a:stretch>
            <a:fillRect/>
          </a:stretch>
        </p:blipFill>
        <p:spPr>
          <a:xfrm>
            <a:off x="3045616" y="2572364"/>
            <a:ext cx="2244090" cy="3174302"/>
          </a:xfrm>
          <a:prstGeom prst="rect">
            <a:avLst/>
          </a:prstGeom>
        </p:spPr>
      </p:pic>
      <p:sp>
        <p:nvSpPr>
          <p:cNvPr id="12" name="Rectangle 11"/>
          <p:cNvSpPr/>
          <p:nvPr/>
        </p:nvSpPr>
        <p:spPr>
          <a:xfrm>
            <a:off x="2955636" y="600365"/>
            <a:ext cx="7980218" cy="1380506"/>
          </a:xfrm>
          <a:prstGeom prst="rect">
            <a:avLst/>
          </a:prstGeom>
        </p:spPr>
        <p:txBody>
          <a:bodyPr wrap="square">
            <a:spAutoFit/>
          </a:bodyPr>
          <a:lstStyle/>
          <a:p>
            <a:pPr>
              <a:lnSpc>
                <a:spcPct val="107000"/>
              </a:lnSpc>
              <a:spcAft>
                <a:spcPts val="800"/>
              </a:spcAft>
            </a:pPr>
            <a:r>
              <a:rPr lang="en-GB" sz="3200" dirty="0">
                <a:ea typeface="Calibri" panose="020F0502020204030204" pitchFamily="34" charset="0"/>
                <a:cs typeface="Arial" panose="020B0604020202020204" pitchFamily="34" charset="0"/>
              </a:rPr>
              <a:t>EUI data guidelines and standards</a:t>
            </a:r>
          </a:p>
          <a:p>
            <a:pPr marL="342900" indent="-342900">
              <a:lnSpc>
                <a:spcPct val="107000"/>
              </a:lnSpc>
              <a:buFont typeface="Symbol" panose="05050102010706020507" pitchFamily="18" charset="2"/>
              <a:buChar char=""/>
            </a:pPr>
            <a:r>
              <a:rPr lang="en-GB" sz="2000" dirty="0">
                <a:latin typeface="Arial" panose="020B0604020202020204" pitchFamily="34" charset="0"/>
                <a:ea typeface="Calibri" panose="020F0502020204030204" pitchFamily="34" charset="0"/>
                <a:cs typeface="Arial" panose="020B0604020202020204" pitchFamily="34" charset="0"/>
              </a:rPr>
              <a:t>EUI Library ‘Research Data Guide’(11</a:t>
            </a:r>
            <a:r>
              <a:rPr lang="en-GB" sz="2000" baseline="30000" dirty="0">
                <a:latin typeface="Arial" panose="020B0604020202020204" pitchFamily="34" charset="0"/>
                <a:ea typeface="Calibri" panose="020F0502020204030204" pitchFamily="34" charset="0"/>
                <a:cs typeface="Arial" panose="020B0604020202020204" pitchFamily="34" charset="0"/>
              </a:rPr>
              <a:t>th</a:t>
            </a:r>
            <a:r>
              <a:rPr lang="en-GB" sz="2000" dirty="0">
                <a:latin typeface="Arial" panose="020B0604020202020204" pitchFamily="34" charset="0"/>
                <a:ea typeface="Calibri" panose="020F0502020204030204" pitchFamily="34" charset="0"/>
                <a:cs typeface="Arial" panose="020B0604020202020204" pitchFamily="34" charset="0"/>
              </a:rPr>
              <a:t> ed) 2023</a:t>
            </a:r>
            <a:endParaRPr lang="en-GB" sz="20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anose="05050102010706020507" pitchFamily="18" charset="2"/>
              <a:buChar char=""/>
            </a:pPr>
            <a:r>
              <a:rPr lang="en-GB" sz="2000" dirty="0">
                <a:latin typeface="Arial" panose="020B0604020202020204" pitchFamily="34" charset="0"/>
                <a:ea typeface="Calibri" panose="020F0502020204030204" pitchFamily="34" charset="0"/>
                <a:cs typeface="Arial" panose="020B0604020202020204" pitchFamily="34" charset="0"/>
              </a:rPr>
              <a:t>EUI ‘code of Ethics in Academic Research’ 2021</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552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70021" y="1471447"/>
            <a:ext cx="10690142" cy="4051898"/>
          </a:xfrm>
        </p:spPr>
        <p:txBody>
          <a:bodyPr/>
          <a:lstStyle/>
          <a:p>
            <a:pPr>
              <a:defRPr/>
            </a:pPr>
            <a:r>
              <a:rPr lang="en-GB" sz="2800" dirty="0">
                <a:solidFill>
                  <a:srgbClr val="002060"/>
                </a:solidFill>
              </a:rPr>
              <a:t>R</a:t>
            </a:r>
            <a:r>
              <a:rPr lang="en-GB" sz="2800" dirty="0">
                <a:solidFill>
                  <a:srgbClr val="002060"/>
                </a:solidFill>
                <a:latin typeface="+mn-lt"/>
              </a:rPr>
              <a:t>esearch data management is underpinned by the FAIR Guiding Principles, to make data:</a:t>
            </a:r>
            <a:br>
              <a:rPr lang="en-GB" sz="2800" dirty="0">
                <a:solidFill>
                  <a:srgbClr val="002060"/>
                </a:solidFill>
                <a:latin typeface="+mn-lt"/>
              </a:rPr>
            </a:br>
            <a:endParaRPr lang="en-GB" sz="1200" dirty="0">
              <a:solidFill>
                <a:srgbClr val="002060"/>
              </a:solidFill>
              <a:latin typeface="+mn-lt"/>
            </a:endParaRPr>
          </a:p>
          <a:p>
            <a:pPr lvl="2">
              <a:defRPr/>
            </a:pPr>
            <a:r>
              <a:rPr lang="en-GB" sz="3000" dirty="0">
                <a:solidFill>
                  <a:srgbClr val="002060"/>
                </a:solidFill>
                <a:latin typeface="+mn-lt"/>
              </a:rPr>
              <a:t>Findable </a:t>
            </a:r>
          </a:p>
          <a:p>
            <a:pPr lvl="2">
              <a:defRPr/>
            </a:pPr>
            <a:r>
              <a:rPr lang="en-GB" sz="3000" dirty="0">
                <a:solidFill>
                  <a:srgbClr val="002060"/>
                </a:solidFill>
                <a:latin typeface="+mn-lt"/>
              </a:rPr>
              <a:t>Accessible</a:t>
            </a:r>
          </a:p>
          <a:p>
            <a:pPr lvl="2">
              <a:defRPr/>
            </a:pPr>
            <a:r>
              <a:rPr lang="en-GB" sz="3000" dirty="0">
                <a:solidFill>
                  <a:srgbClr val="002060"/>
                </a:solidFill>
                <a:latin typeface="+mn-lt"/>
              </a:rPr>
              <a:t>Interoperable </a:t>
            </a:r>
          </a:p>
          <a:p>
            <a:pPr lvl="2">
              <a:defRPr/>
            </a:pPr>
            <a:r>
              <a:rPr lang="en-GB" sz="3000" dirty="0">
                <a:solidFill>
                  <a:srgbClr val="002060"/>
                </a:solidFill>
                <a:latin typeface="+mn-lt"/>
              </a:rPr>
              <a:t>Reusable.</a:t>
            </a:r>
          </a:p>
        </p:txBody>
      </p:sp>
      <p:sp>
        <p:nvSpPr>
          <p:cNvPr id="6" name="Title 5"/>
          <p:cNvSpPr>
            <a:spLocks noGrp="1"/>
          </p:cNvSpPr>
          <p:nvPr>
            <p:ph type="title"/>
          </p:nvPr>
        </p:nvSpPr>
        <p:spPr>
          <a:xfrm>
            <a:off x="3615559" y="462454"/>
            <a:ext cx="6584130" cy="1008993"/>
          </a:xfrm>
        </p:spPr>
        <p:txBody>
          <a:bodyPr>
            <a:normAutofit/>
          </a:bodyPr>
          <a:lstStyle/>
          <a:p>
            <a:pPr>
              <a:defRPr/>
            </a:pPr>
            <a:r>
              <a:rPr lang="en-GB" sz="4000" b="0" dirty="0">
                <a:solidFill>
                  <a:srgbClr val="002060"/>
                </a:solidFill>
                <a:latin typeface="+mj-lt"/>
              </a:rPr>
              <a:t>FAIR data principles</a:t>
            </a:r>
          </a:p>
        </p:txBody>
      </p:sp>
      <p:sp>
        <p:nvSpPr>
          <p:cNvPr id="563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5F2A9396-A9B4-4CA3-8BA6-BB6D2ECB2B70}"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46</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262933" y="5776950"/>
            <a:ext cx="1280271" cy="664522"/>
          </a:xfrm>
          <a:prstGeom prst="rect">
            <a:avLst/>
          </a:prstGeom>
        </p:spPr>
      </p:pic>
    </p:spTree>
    <p:extLst>
      <p:ext uri="{BB962C8B-B14F-4D97-AF65-F5344CB8AC3E}">
        <p14:creationId xmlns:p14="http://schemas.microsoft.com/office/powerpoint/2010/main" val="2016631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EC964545-DD01-4206-8F51-B1E6EF44036E}"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47</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5734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766" y="571262"/>
            <a:ext cx="9332374" cy="604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21902" y="5993377"/>
            <a:ext cx="358476" cy="4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096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48</a:t>
            </a:fld>
            <a:endParaRPr lang="es-ES" dirty="0"/>
          </a:p>
        </p:txBody>
      </p:sp>
      <p:pic>
        <p:nvPicPr>
          <p:cNvPr id="3" name="Picture 2"/>
          <p:cNvPicPr>
            <a:picLocks noChangeAspect="1"/>
          </p:cNvPicPr>
          <p:nvPr/>
        </p:nvPicPr>
        <p:blipFill>
          <a:blip r:embed="rId2"/>
          <a:stretch>
            <a:fillRect/>
          </a:stretch>
        </p:blipFill>
        <p:spPr>
          <a:xfrm>
            <a:off x="1414140" y="1513087"/>
            <a:ext cx="9609208" cy="3625721"/>
          </a:xfrm>
          <a:prstGeom prst="rect">
            <a:avLst/>
          </a:prstGeom>
        </p:spPr>
      </p:pic>
    </p:spTree>
    <p:extLst>
      <p:ext uri="{BB962C8B-B14F-4D97-AF65-F5344CB8AC3E}">
        <p14:creationId xmlns:p14="http://schemas.microsoft.com/office/powerpoint/2010/main" val="2053288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49</a:t>
            </a:fld>
            <a:endParaRPr lang="es-ES" dirty="0"/>
          </a:p>
        </p:txBody>
      </p:sp>
      <p:pic>
        <p:nvPicPr>
          <p:cNvPr id="4" name="Picture 3"/>
          <p:cNvPicPr>
            <a:picLocks noChangeAspect="1"/>
          </p:cNvPicPr>
          <p:nvPr/>
        </p:nvPicPr>
        <p:blipFill>
          <a:blip r:embed="rId2"/>
          <a:stretch>
            <a:fillRect/>
          </a:stretch>
        </p:blipFill>
        <p:spPr>
          <a:xfrm>
            <a:off x="1219015" y="1729167"/>
            <a:ext cx="9693041" cy="3028420"/>
          </a:xfrm>
          <a:prstGeom prst="rect">
            <a:avLst/>
          </a:prstGeom>
        </p:spPr>
      </p:pic>
    </p:spTree>
    <p:extLst>
      <p:ext uri="{BB962C8B-B14F-4D97-AF65-F5344CB8AC3E}">
        <p14:creationId xmlns:p14="http://schemas.microsoft.com/office/powerpoint/2010/main" val="1396109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half" idx="2"/>
          </p:nvPr>
        </p:nvSpPr>
        <p:spPr>
          <a:xfrm>
            <a:off x="376186" y="1099127"/>
            <a:ext cx="4084978" cy="5170050"/>
          </a:xfrm>
        </p:spPr>
        <p:txBody>
          <a:bodyPr/>
          <a:lstStyle/>
          <a:p>
            <a:endParaRPr lang="en-GB" dirty="0"/>
          </a:p>
          <a:p>
            <a:pPr marL="228600" lvl="0" indent="-228600">
              <a:buFont typeface="Arial" panose="020B0604020202020204" pitchFamily="34" charset="0"/>
              <a:buChar char="•"/>
            </a:pPr>
            <a:r>
              <a:rPr lang="en-US" sz="3200" dirty="0">
                <a:solidFill>
                  <a:srgbClr val="004575"/>
                </a:solidFill>
              </a:rPr>
              <a:t>Data discovery and generation</a:t>
            </a:r>
          </a:p>
          <a:p>
            <a:pPr lvl="0"/>
            <a:endParaRPr lang="en-US" sz="3200" dirty="0">
              <a:solidFill>
                <a:srgbClr val="004575"/>
              </a:solidFill>
            </a:endParaRPr>
          </a:p>
          <a:p>
            <a:pPr marL="228600" lvl="0" indent="-228600">
              <a:buFont typeface="Arial" panose="020B0604020202020204" pitchFamily="34" charset="0"/>
              <a:buChar char="•"/>
            </a:pPr>
            <a:r>
              <a:rPr lang="en-US" sz="3200" dirty="0">
                <a:solidFill>
                  <a:srgbClr val="004575"/>
                </a:solidFill>
              </a:rPr>
              <a:t>Data use</a:t>
            </a:r>
          </a:p>
          <a:p>
            <a:pPr lvl="0"/>
            <a:endParaRPr lang="en-US" sz="3200" dirty="0">
              <a:solidFill>
                <a:srgbClr val="004575"/>
              </a:solidFill>
            </a:endParaRPr>
          </a:p>
          <a:p>
            <a:pPr marL="228600" lvl="0" indent="-228600">
              <a:buFont typeface="Arial" panose="020B0604020202020204" pitchFamily="34" charset="0"/>
              <a:buChar char="•"/>
            </a:pPr>
            <a:r>
              <a:rPr lang="en-US" sz="3200" dirty="0">
                <a:solidFill>
                  <a:srgbClr val="004575"/>
                </a:solidFill>
              </a:rPr>
              <a:t>Data preservation     and sharing</a:t>
            </a:r>
          </a:p>
          <a:p>
            <a:endParaRPr lang="en-GB" dirty="0"/>
          </a:p>
        </p:txBody>
      </p:sp>
      <p:sp>
        <p:nvSpPr>
          <p:cNvPr id="4" name="Slide Number Placeholder 3"/>
          <p:cNvSpPr>
            <a:spLocks noGrp="1"/>
          </p:cNvSpPr>
          <p:nvPr>
            <p:ph type="sldNum" sz="quarter" idx="12"/>
          </p:nvPr>
        </p:nvSpPr>
        <p:spPr/>
        <p:txBody>
          <a:bodyPr/>
          <a:lstStyle/>
          <a:p>
            <a:fld id="{A85EF1E5-F080-0048-9372-CF230FDE727D}" type="slidenum">
              <a:rPr lang="es-ES" smtClean="0"/>
              <a:pPr/>
              <a:t>5</a:t>
            </a:fld>
            <a:endParaRPr lang="es-ES" dirty="0"/>
          </a:p>
        </p:txBody>
      </p:sp>
      <p:pic>
        <p:nvPicPr>
          <p:cNvPr id="3" name="Content Placeholder 2"/>
          <p:cNvPicPr>
            <a:picLocks noGrp="1" noChangeAspect="1"/>
          </p:cNvPicPr>
          <p:nvPr>
            <p:ph idx="1"/>
          </p:nvPr>
        </p:nvPicPr>
        <p:blipFill>
          <a:blip r:embed="rId2"/>
          <a:stretch>
            <a:fillRect/>
          </a:stretch>
        </p:blipFill>
        <p:spPr>
          <a:xfrm>
            <a:off x="5461792" y="1099127"/>
            <a:ext cx="3314128" cy="4687888"/>
          </a:xfrm>
          <a:prstGeom prst="rect">
            <a:avLst/>
          </a:prstGeom>
        </p:spPr>
      </p:pic>
      <p:pic>
        <p:nvPicPr>
          <p:cNvPr id="5" name="Picture 4">
            <a:hlinkClick r:id="rId3"/>
          </p:cNvPr>
          <p:cNvPicPr>
            <a:picLocks noChangeAspect="1"/>
          </p:cNvPicPr>
          <p:nvPr/>
        </p:nvPicPr>
        <p:blipFill>
          <a:blip r:embed="rId4"/>
          <a:stretch>
            <a:fillRect/>
          </a:stretch>
        </p:blipFill>
        <p:spPr>
          <a:xfrm>
            <a:off x="10623557" y="6008618"/>
            <a:ext cx="347502" cy="432854"/>
          </a:xfrm>
          <a:prstGeom prst="rect">
            <a:avLst/>
          </a:prstGeom>
        </p:spPr>
      </p:pic>
    </p:spTree>
    <p:extLst>
      <p:ext uri="{BB962C8B-B14F-4D97-AF65-F5344CB8AC3E}">
        <p14:creationId xmlns:p14="http://schemas.microsoft.com/office/powerpoint/2010/main" val="1453558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50</a:t>
            </a:fld>
            <a:endParaRPr lang="es-ES" dirty="0"/>
          </a:p>
        </p:txBody>
      </p:sp>
      <p:pic>
        <p:nvPicPr>
          <p:cNvPr id="4" name="Picture 3"/>
          <p:cNvPicPr>
            <a:picLocks noChangeAspect="1"/>
          </p:cNvPicPr>
          <p:nvPr/>
        </p:nvPicPr>
        <p:blipFill>
          <a:blip r:embed="rId2"/>
          <a:stretch>
            <a:fillRect/>
          </a:stretch>
        </p:blipFill>
        <p:spPr>
          <a:xfrm>
            <a:off x="1250909" y="1842204"/>
            <a:ext cx="9724477" cy="2535909"/>
          </a:xfrm>
          <a:prstGeom prst="rect">
            <a:avLst/>
          </a:prstGeom>
        </p:spPr>
      </p:pic>
    </p:spTree>
    <p:extLst>
      <p:ext uri="{BB962C8B-B14F-4D97-AF65-F5344CB8AC3E}">
        <p14:creationId xmlns:p14="http://schemas.microsoft.com/office/powerpoint/2010/main" val="3731621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51</a:t>
            </a:fld>
            <a:endParaRPr lang="es-ES" dirty="0"/>
          </a:p>
        </p:txBody>
      </p:sp>
      <p:pic>
        <p:nvPicPr>
          <p:cNvPr id="3" name="Picture 2"/>
          <p:cNvPicPr>
            <a:picLocks noChangeAspect="1"/>
          </p:cNvPicPr>
          <p:nvPr/>
        </p:nvPicPr>
        <p:blipFill>
          <a:blip r:embed="rId2"/>
          <a:stretch>
            <a:fillRect/>
          </a:stretch>
        </p:blipFill>
        <p:spPr>
          <a:xfrm>
            <a:off x="1230408" y="1549327"/>
            <a:ext cx="9871182" cy="3342789"/>
          </a:xfrm>
          <a:prstGeom prst="rect">
            <a:avLst/>
          </a:prstGeom>
        </p:spPr>
      </p:pic>
    </p:spTree>
    <p:extLst>
      <p:ext uri="{BB962C8B-B14F-4D97-AF65-F5344CB8AC3E}">
        <p14:creationId xmlns:p14="http://schemas.microsoft.com/office/powerpoint/2010/main" val="489547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en-GB" dirty="0">
                <a:solidFill>
                  <a:srgbClr val="002060"/>
                </a:solidFill>
              </a:rPr>
              <a:t>“As open as possible</a:t>
            </a:r>
            <a:r>
              <a:rPr lang="en-GB" sz="2800" dirty="0">
                <a:solidFill>
                  <a:srgbClr val="002060"/>
                </a:solidFill>
              </a:rPr>
              <a:t>,</a:t>
            </a:r>
          </a:p>
          <a:p>
            <a:pPr marL="0" indent="0" algn="ctr">
              <a:buNone/>
            </a:pPr>
            <a:r>
              <a:rPr lang="en-GB" dirty="0">
                <a:solidFill>
                  <a:srgbClr val="002060"/>
                </a:solidFill>
              </a:rPr>
              <a:t>as closed as necessary.”</a:t>
            </a:r>
          </a:p>
        </p:txBody>
      </p:sp>
      <p:sp>
        <p:nvSpPr>
          <p:cNvPr id="50179" name="Title 1"/>
          <p:cNvSpPr>
            <a:spLocks noGrp="1"/>
          </p:cNvSpPr>
          <p:nvPr>
            <p:ph type="title"/>
          </p:nvPr>
        </p:nvSpPr>
        <p:spPr>
          <a:xfrm>
            <a:off x="4511676" y="258764"/>
            <a:ext cx="5688013" cy="1081087"/>
          </a:xfrm>
        </p:spPr>
        <p:txBody>
          <a:bodyPr>
            <a:normAutofit fontScale="90000"/>
          </a:bodyPr>
          <a:lstStyle/>
          <a:p>
            <a:r>
              <a:rPr lang="en-GB" b="0" dirty="0">
                <a:solidFill>
                  <a:srgbClr val="002060"/>
                </a:solidFill>
              </a:rPr>
              <a:t> </a:t>
            </a:r>
            <a:br>
              <a:rPr lang="en-GB" b="0" dirty="0">
                <a:solidFill>
                  <a:srgbClr val="002060"/>
                </a:solidFill>
              </a:rPr>
            </a:br>
            <a:r>
              <a:rPr lang="en-GB" b="0" dirty="0">
                <a:solidFill>
                  <a:srgbClr val="002060"/>
                </a:solidFill>
              </a:rPr>
              <a:t> 2021-2027</a:t>
            </a:r>
          </a:p>
        </p:txBody>
      </p:sp>
      <p:sp>
        <p:nvSpPr>
          <p:cNvPr id="5018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C12A8012-D55A-452E-B814-A7DCEE952D4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52</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222735" y="1751424"/>
            <a:ext cx="6016752" cy="2144268"/>
          </a:xfrm>
          <a:prstGeom prst="rect">
            <a:avLst/>
          </a:prstGeom>
        </p:spPr>
      </p:pic>
      <p:pic>
        <p:nvPicPr>
          <p:cNvPr id="3" name="Picture 2">
            <a:hlinkClick r:id="rId3"/>
          </p:cNvPr>
          <p:cNvPicPr>
            <a:picLocks noChangeAspect="1"/>
          </p:cNvPicPr>
          <p:nvPr/>
        </p:nvPicPr>
        <p:blipFill>
          <a:blip r:embed="rId4"/>
          <a:stretch>
            <a:fillRect/>
          </a:stretch>
        </p:blipFill>
        <p:spPr>
          <a:xfrm>
            <a:off x="10620373" y="6014715"/>
            <a:ext cx="347502" cy="426757"/>
          </a:xfrm>
          <a:prstGeom prst="rect">
            <a:avLst/>
          </a:prstGeom>
        </p:spPr>
      </p:pic>
      <p:pic>
        <p:nvPicPr>
          <p:cNvPr id="4" name="Picture 3"/>
          <p:cNvPicPr>
            <a:picLocks noChangeAspect="1"/>
          </p:cNvPicPr>
          <p:nvPr/>
        </p:nvPicPr>
        <p:blipFill>
          <a:blip r:embed="rId5"/>
          <a:stretch>
            <a:fillRect/>
          </a:stretch>
        </p:blipFill>
        <p:spPr>
          <a:xfrm>
            <a:off x="9239487" y="5943827"/>
            <a:ext cx="1286054" cy="666843"/>
          </a:xfrm>
          <a:prstGeom prst="rect">
            <a:avLst/>
          </a:prstGeom>
        </p:spPr>
      </p:pic>
    </p:spTree>
    <p:extLst>
      <p:ext uri="{BB962C8B-B14F-4D97-AF65-F5344CB8AC3E}">
        <p14:creationId xmlns:p14="http://schemas.microsoft.com/office/powerpoint/2010/main" val="3040277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53</a:t>
            </a:fld>
            <a:endParaRPr lang="es-ES" dirty="0"/>
          </a:p>
        </p:txBody>
      </p:sp>
      <p:pic>
        <p:nvPicPr>
          <p:cNvPr id="6" name="Picture 5"/>
          <p:cNvPicPr>
            <a:picLocks noChangeAspect="1"/>
          </p:cNvPicPr>
          <p:nvPr/>
        </p:nvPicPr>
        <p:blipFill>
          <a:blip r:embed="rId2"/>
          <a:stretch>
            <a:fillRect/>
          </a:stretch>
        </p:blipFill>
        <p:spPr>
          <a:xfrm>
            <a:off x="1454092" y="147570"/>
            <a:ext cx="4324954" cy="6211167"/>
          </a:xfrm>
          <a:prstGeom prst="rect">
            <a:avLst/>
          </a:prstGeom>
        </p:spPr>
      </p:pic>
      <p:pic>
        <p:nvPicPr>
          <p:cNvPr id="8" name="Picture 7"/>
          <p:cNvPicPr>
            <a:picLocks noChangeAspect="1"/>
          </p:cNvPicPr>
          <p:nvPr/>
        </p:nvPicPr>
        <p:blipFill>
          <a:blip r:embed="rId3"/>
          <a:stretch>
            <a:fillRect/>
          </a:stretch>
        </p:blipFill>
        <p:spPr>
          <a:xfrm>
            <a:off x="6613610" y="393974"/>
            <a:ext cx="3902366" cy="6088849"/>
          </a:xfrm>
          <a:prstGeom prst="rect">
            <a:avLst/>
          </a:prstGeom>
        </p:spPr>
      </p:pic>
    </p:spTree>
    <p:extLst>
      <p:ext uri="{BB962C8B-B14F-4D97-AF65-F5344CB8AC3E}">
        <p14:creationId xmlns:p14="http://schemas.microsoft.com/office/powerpoint/2010/main" val="134338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5EF1E5-F080-0048-9372-CF230FDE727D}" type="slidenum">
              <a:rPr lang="es-ES" smtClean="0"/>
              <a:t>54</a:t>
            </a:fld>
            <a:endParaRPr lang="es-ES" dirty="0"/>
          </a:p>
        </p:txBody>
      </p:sp>
      <p:pic>
        <p:nvPicPr>
          <p:cNvPr id="5" name="Picture 4"/>
          <p:cNvPicPr>
            <a:picLocks noChangeAspect="1"/>
          </p:cNvPicPr>
          <p:nvPr/>
        </p:nvPicPr>
        <p:blipFill>
          <a:blip r:embed="rId2"/>
          <a:stretch>
            <a:fillRect/>
          </a:stretch>
        </p:blipFill>
        <p:spPr>
          <a:xfrm>
            <a:off x="2659373" y="745042"/>
            <a:ext cx="3729653" cy="5844212"/>
          </a:xfrm>
          <a:prstGeom prst="rect">
            <a:avLst/>
          </a:prstGeom>
        </p:spPr>
      </p:pic>
      <p:pic>
        <p:nvPicPr>
          <p:cNvPr id="7" name="Picture 6"/>
          <p:cNvPicPr>
            <a:picLocks noChangeAspect="1"/>
          </p:cNvPicPr>
          <p:nvPr/>
        </p:nvPicPr>
        <p:blipFill>
          <a:blip r:embed="rId3"/>
          <a:stretch>
            <a:fillRect/>
          </a:stretch>
        </p:blipFill>
        <p:spPr>
          <a:xfrm>
            <a:off x="7002003" y="489898"/>
            <a:ext cx="4241122" cy="5951574"/>
          </a:xfrm>
          <a:prstGeom prst="rect">
            <a:avLst/>
          </a:prstGeom>
        </p:spPr>
      </p:pic>
      <p:pic>
        <p:nvPicPr>
          <p:cNvPr id="3" name="Picture 2"/>
          <p:cNvPicPr>
            <a:picLocks noChangeAspect="1"/>
          </p:cNvPicPr>
          <p:nvPr/>
        </p:nvPicPr>
        <p:blipFill>
          <a:blip r:embed="rId4"/>
          <a:stretch>
            <a:fillRect/>
          </a:stretch>
        </p:blipFill>
        <p:spPr>
          <a:xfrm>
            <a:off x="3747320" y="745042"/>
            <a:ext cx="1316850" cy="1030313"/>
          </a:xfrm>
          <a:prstGeom prst="rect">
            <a:avLst/>
          </a:prstGeom>
        </p:spPr>
      </p:pic>
    </p:spTree>
    <p:extLst>
      <p:ext uri="{BB962C8B-B14F-4D97-AF65-F5344CB8AC3E}">
        <p14:creationId xmlns:p14="http://schemas.microsoft.com/office/powerpoint/2010/main" val="2998224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0021" y="1855178"/>
            <a:ext cx="10690142" cy="3815950"/>
          </a:xfrm>
        </p:spPr>
        <p:txBody>
          <a:bodyPr>
            <a:normAutofit/>
          </a:bodyPr>
          <a:lstStyle/>
          <a:p>
            <a:r>
              <a:rPr lang="en-GB" sz="2800" dirty="0"/>
              <a:t>Online tool (with prompts for preparing a DMP)</a:t>
            </a:r>
          </a:p>
          <a:p>
            <a:endParaRPr lang="en-GB" dirty="0"/>
          </a:p>
          <a:p>
            <a:pPr marL="0" indent="0">
              <a:buNone/>
            </a:pPr>
            <a:endParaRPr lang="en-GB" dirty="0"/>
          </a:p>
          <a:p>
            <a:r>
              <a:rPr lang="en-GB" sz="2800" dirty="0"/>
              <a:t>Generates document in Word, PDF </a:t>
            </a:r>
            <a:r>
              <a:rPr lang="en-GB" dirty="0"/>
              <a:t>&amp;c.</a:t>
            </a:r>
          </a:p>
          <a:p>
            <a:pPr marL="0" indent="0">
              <a:buNone/>
            </a:pPr>
            <a:endParaRPr lang="en-GB" sz="2800" dirty="0"/>
          </a:p>
          <a:p>
            <a:r>
              <a:rPr lang="en-GB" sz="2800" dirty="0"/>
              <a:t>If science funder provides template:</a:t>
            </a:r>
          </a:p>
          <a:p>
            <a:pPr marL="457200" lvl="1" indent="0">
              <a:buNone/>
            </a:pPr>
            <a:r>
              <a:rPr lang="en-GB" sz="2400" dirty="0"/>
              <a:t>- Cut/paste text to template</a:t>
            </a:r>
          </a:p>
        </p:txBody>
      </p:sp>
      <p:sp>
        <p:nvSpPr>
          <p:cNvPr id="3" name="Title 2"/>
          <p:cNvSpPr>
            <a:spLocks noGrp="1"/>
          </p:cNvSpPr>
          <p:nvPr>
            <p:ph type="title"/>
          </p:nvPr>
        </p:nvSpPr>
        <p:spPr>
          <a:xfrm>
            <a:off x="3103685" y="404446"/>
            <a:ext cx="8464315" cy="934753"/>
          </a:xfrm>
        </p:spPr>
        <p:txBody>
          <a:bodyPr/>
          <a:lstStyle/>
          <a:p>
            <a:r>
              <a:rPr lang="en-GB" b="0" dirty="0"/>
              <a:t>Data Management Plans</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55</a:t>
            </a:fld>
            <a:endParaRPr lang="it-IT" altLang="it-IT" dirty="0"/>
          </a:p>
        </p:txBody>
      </p:sp>
      <p:pic>
        <p:nvPicPr>
          <p:cNvPr id="5" name="Picture 4"/>
          <p:cNvPicPr>
            <a:picLocks noChangeAspect="1"/>
          </p:cNvPicPr>
          <p:nvPr/>
        </p:nvPicPr>
        <p:blipFill>
          <a:blip r:embed="rId2"/>
          <a:stretch>
            <a:fillRect/>
          </a:stretch>
        </p:blipFill>
        <p:spPr>
          <a:xfrm>
            <a:off x="3652116" y="2412709"/>
            <a:ext cx="3667637" cy="573485"/>
          </a:xfrm>
          <a:prstGeom prst="rect">
            <a:avLst/>
          </a:prstGeom>
        </p:spPr>
      </p:pic>
      <p:pic>
        <p:nvPicPr>
          <p:cNvPr id="7" name="Picture 6">
            <a:hlinkClick r:id="rId3"/>
          </p:cNvPr>
          <p:cNvPicPr>
            <a:picLocks noChangeAspect="1"/>
          </p:cNvPicPr>
          <p:nvPr/>
        </p:nvPicPr>
        <p:blipFill>
          <a:blip r:embed="rId4"/>
          <a:stretch>
            <a:fillRect/>
          </a:stretch>
        </p:blipFill>
        <p:spPr>
          <a:xfrm>
            <a:off x="7159042" y="2755950"/>
            <a:ext cx="353599" cy="432854"/>
          </a:xfrm>
          <a:prstGeom prst="rect">
            <a:avLst/>
          </a:prstGeom>
        </p:spPr>
      </p:pic>
    </p:spTree>
    <p:extLst>
      <p:ext uri="{BB962C8B-B14F-4D97-AF65-F5344CB8AC3E}">
        <p14:creationId xmlns:p14="http://schemas.microsoft.com/office/powerpoint/2010/main" val="90950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0021" y="1120769"/>
            <a:ext cx="10690142" cy="4165831"/>
          </a:xfrm>
        </p:spPr>
        <p:txBody>
          <a:bodyPr/>
          <a:lstStyle/>
          <a:p>
            <a:r>
              <a:rPr lang="en-GB" dirty="0"/>
              <a:t>Create account  &gt;  Organisation: ‘Other’</a:t>
            </a:r>
          </a:p>
          <a:p>
            <a:r>
              <a:rPr lang="en-GB" dirty="0"/>
              <a:t>‘Write plan’</a:t>
            </a:r>
          </a:p>
          <a:p>
            <a:endParaRPr lang="en-GB" dirty="0"/>
          </a:p>
        </p:txBody>
      </p:sp>
      <p:sp>
        <p:nvSpPr>
          <p:cNvPr id="3" name="Title 2"/>
          <p:cNvSpPr>
            <a:spLocks noGrp="1"/>
          </p:cNvSpPr>
          <p:nvPr>
            <p:ph type="title"/>
          </p:nvPr>
        </p:nvSpPr>
        <p:spPr>
          <a:xfrm>
            <a:off x="3984000" y="259200"/>
            <a:ext cx="7584000" cy="738327"/>
          </a:xfrm>
        </p:spPr>
        <p:txBody>
          <a:bodyPr/>
          <a:lstStyle/>
          <a:p>
            <a:r>
              <a:rPr lang="en-GB" b="0" dirty="0"/>
              <a:t>DMPonline tool</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56</a:t>
            </a:fld>
            <a:endParaRPr lang="it-IT" altLang="it-IT" dirty="0"/>
          </a:p>
        </p:txBody>
      </p:sp>
      <p:pic>
        <p:nvPicPr>
          <p:cNvPr id="6" name="Picture 5"/>
          <p:cNvPicPr>
            <a:picLocks noChangeAspect="1"/>
          </p:cNvPicPr>
          <p:nvPr/>
        </p:nvPicPr>
        <p:blipFill>
          <a:blip r:embed="rId2"/>
          <a:stretch>
            <a:fillRect/>
          </a:stretch>
        </p:blipFill>
        <p:spPr>
          <a:xfrm>
            <a:off x="1566941" y="2172709"/>
            <a:ext cx="10148970" cy="4373347"/>
          </a:xfrm>
          <a:prstGeom prst="rect">
            <a:avLst/>
          </a:prstGeom>
        </p:spPr>
      </p:pic>
    </p:spTree>
    <p:extLst>
      <p:ext uri="{BB962C8B-B14F-4D97-AF65-F5344CB8AC3E}">
        <p14:creationId xmlns:p14="http://schemas.microsoft.com/office/powerpoint/2010/main" val="3416818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57</a:t>
            </a:fld>
            <a:endParaRPr lang="it-IT" altLang="it-IT" dirty="0"/>
          </a:p>
        </p:txBody>
      </p:sp>
      <p:pic>
        <p:nvPicPr>
          <p:cNvPr id="6" name="Picture 5"/>
          <p:cNvPicPr>
            <a:picLocks noChangeAspect="1"/>
          </p:cNvPicPr>
          <p:nvPr/>
        </p:nvPicPr>
        <p:blipFill>
          <a:blip r:embed="rId2"/>
          <a:stretch>
            <a:fillRect/>
          </a:stretch>
        </p:blipFill>
        <p:spPr>
          <a:xfrm>
            <a:off x="417315" y="160763"/>
            <a:ext cx="10561365" cy="6280709"/>
          </a:xfrm>
          <a:prstGeom prst="rect">
            <a:avLst/>
          </a:prstGeom>
        </p:spPr>
      </p:pic>
    </p:spTree>
    <p:extLst>
      <p:ext uri="{BB962C8B-B14F-4D97-AF65-F5344CB8AC3E}">
        <p14:creationId xmlns:p14="http://schemas.microsoft.com/office/powerpoint/2010/main" val="1429303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31460" y="1816329"/>
            <a:ext cx="9286232" cy="2871708"/>
          </a:xfrm>
          <a:prstGeom prst="rect">
            <a:avLst/>
          </a:prstGeom>
        </p:spPr>
      </p:pic>
      <p:sp>
        <p:nvSpPr>
          <p:cNvPr id="3" name="Title 2"/>
          <p:cNvSpPr>
            <a:spLocks noGrp="1"/>
          </p:cNvSpPr>
          <p:nvPr>
            <p:ph type="title"/>
          </p:nvPr>
        </p:nvSpPr>
        <p:spPr>
          <a:xfrm>
            <a:off x="3984000" y="434109"/>
            <a:ext cx="7584000" cy="692726"/>
          </a:xfrm>
        </p:spPr>
        <p:txBody>
          <a:bodyPr>
            <a:noAutofit/>
          </a:bodyPr>
          <a:lstStyle/>
          <a:p>
            <a:r>
              <a:rPr lang="en-GB" b="0" dirty="0"/>
              <a:t>  EUI support</a:t>
            </a:r>
          </a:p>
        </p:txBody>
      </p:sp>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58</a:t>
            </a:fld>
            <a:endParaRPr lang="it-IT" altLang="it-IT" dirty="0"/>
          </a:p>
        </p:txBody>
      </p:sp>
    </p:spTree>
    <p:extLst>
      <p:ext uri="{BB962C8B-B14F-4D97-AF65-F5344CB8AC3E}">
        <p14:creationId xmlns:p14="http://schemas.microsoft.com/office/powerpoint/2010/main" val="2484913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59</a:t>
            </a:fld>
            <a:endParaRPr lang="it-IT" altLang="it-IT" dirty="0"/>
          </a:p>
        </p:txBody>
      </p:sp>
      <p:pic>
        <p:nvPicPr>
          <p:cNvPr id="2" name="Picture 1"/>
          <p:cNvPicPr>
            <a:picLocks noChangeAspect="1"/>
          </p:cNvPicPr>
          <p:nvPr/>
        </p:nvPicPr>
        <p:blipFill>
          <a:blip r:embed="rId2"/>
          <a:stretch>
            <a:fillRect/>
          </a:stretch>
        </p:blipFill>
        <p:spPr>
          <a:xfrm>
            <a:off x="9163170" y="5872060"/>
            <a:ext cx="1286367" cy="670618"/>
          </a:xfrm>
          <a:prstGeom prst="rect">
            <a:avLst/>
          </a:prstGeom>
        </p:spPr>
      </p:pic>
      <p:pic>
        <p:nvPicPr>
          <p:cNvPr id="6" name="Picture 5">
            <a:hlinkClick r:id="rId3"/>
          </p:cNvPr>
          <p:cNvPicPr>
            <a:picLocks noChangeAspect="1"/>
          </p:cNvPicPr>
          <p:nvPr/>
        </p:nvPicPr>
        <p:blipFill>
          <a:blip r:embed="rId4"/>
          <a:stretch>
            <a:fillRect/>
          </a:stretch>
        </p:blipFill>
        <p:spPr>
          <a:xfrm>
            <a:off x="10991365" y="6014715"/>
            <a:ext cx="347502" cy="426757"/>
          </a:xfrm>
          <a:prstGeom prst="rect">
            <a:avLst/>
          </a:prstGeom>
        </p:spPr>
      </p:pic>
      <p:pic>
        <p:nvPicPr>
          <p:cNvPr id="7" name="Picture 6"/>
          <p:cNvPicPr>
            <a:picLocks noChangeAspect="1"/>
          </p:cNvPicPr>
          <p:nvPr/>
        </p:nvPicPr>
        <p:blipFill>
          <a:blip r:embed="rId5"/>
          <a:stretch>
            <a:fillRect/>
          </a:stretch>
        </p:blipFill>
        <p:spPr>
          <a:xfrm>
            <a:off x="2214428" y="482467"/>
            <a:ext cx="7832071" cy="5959005"/>
          </a:xfrm>
          <a:prstGeom prst="rect">
            <a:avLst/>
          </a:prstGeom>
        </p:spPr>
      </p:pic>
    </p:spTree>
    <p:extLst>
      <p:ext uri="{BB962C8B-B14F-4D97-AF65-F5344CB8AC3E}">
        <p14:creationId xmlns:p14="http://schemas.microsoft.com/office/powerpoint/2010/main" val="87448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5"/>
          <p:cNvSpPr>
            <a:spLocks noGrp="1"/>
          </p:cNvSpPr>
          <p:nvPr>
            <p:ph type="title"/>
          </p:nvPr>
        </p:nvSpPr>
        <p:spPr>
          <a:xfrm>
            <a:off x="2444263" y="519114"/>
            <a:ext cx="7796702" cy="1298575"/>
          </a:xfrm>
        </p:spPr>
        <p:txBody>
          <a:bodyPr>
            <a:normAutofit/>
          </a:bodyPr>
          <a:lstStyle/>
          <a:p>
            <a:r>
              <a:rPr lang="en-GB" altLang="en-US" sz="3600" b="0" dirty="0">
                <a:solidFill>
                  <a:srgbClr val="002060"/>
                </a:solidFill>
              </a:rPr>
              <a:t>     Data discovery and generation</a:t>
            </a:r>
          </a:p>
        </p:txBody>
      </p:sp>
      <p:sp>
        <p:nvSpPr>
          <p:cNvPr id="10244" name="Slide Number Placeholder 4"/>
          <p:cNvSpPr>
            <a:spLocks noGrp="1"/>
          </p:cNvSpPr>
          <p:nvPr>
            <p:ph type="sldNum" sz="quarter" idx="12"/>
          </p:nvPr>
        </p:nvSpPr>
        <p:spPr bwMode="auto">
          <a:xfrm>
            <a:off x="9952038" y="6381751"/>
            <a:ext cx="5778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FEC401A4-3E49-43C9-B8ED-33D45F7C230A}"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6</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243834" y="5732416"/>
            <a:ext cx="1286054" cy="666843"/>
          </a:xfrm>
          <a:prstGeom prst="rect">
            <a:avLst/>
          </a:prstGeom>
        </p:spPr>
      </p:pic>
      <p:pic>
        <p:nvPicPr>
          <p:cNvPr id="11" name="Picture 10"/>
          <p:cNvPicPr>
            <a:picLocks noChangeAspect="1"/>
          </p:cNvPicPr>
          <p:nvPr/>
        </p:nvPicPr>
        <p:blipFill>
          <a:blip r:embed="rId3"/>
          <a:stretch>
            <a:fillRect/>
          </a:stretch>
        </p:blipFill>
        <p:spPr>
          <a:xfrm>
            <a:off x="1027992" y="1817689"/>
            <a:ext cx="10136015" cy="3238952"/>
          </a:xfrm>
          <a:prstGeom prst="rect">
            <a:avLst/>
          </a:prstGeom>
        </p:spPr>
      </p:pic>
    </p:spTree>
    <p:extLst>
      <p:ext uri="{BB962C8B-B14F-4D97-AF65-F5344CB8AC3E}">
        <p14:creationId xmlns:p14="http://schemas.microsoft.com/office/powerpoint/2010/main" val="669229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7FC0B26-92E3-4492-ADC3-D134A0EE2141}" type="slidenum">
              <a:rPr lang="it-IT" altLang="it-IT" smtClean="0"/>
              <a:pPr>
                <a:defRPr/>
              </a:pPr>
              <a:t>60</a:t>
            </a:fld>
            <a:endParaRPr lang="it-IT" altLang="it-IT" dirty="0"/>
          </a:p>
        </p:txBody>
      </p:sp>
      <p:pic>
        <p:nvPicPr>
          <p:cNvPr id="5" name="Picture 4"/>
          <p:cNvPicPr>
            <a:picLocks noChangeAspect="1"/>
          </p:cNvPicPr>
          <p:nvPr/>
        </p:nvPicPr>
        <p:blipFill>
          <a:blip r:embed="rId2"/>
          <a:stretch>
            <a:fillRect/>
          </a:stretch>
        </p:blipFill>
        <p:spPr>
          <a:xfrm>
            <a:off x="422917" y="0"/>
            <a:ext cx="10007981" cy="6740450"/>
          </a:xfrm>
          <a:prstGeom prst="rect">
            <a:avLst/>
          </a:prstGeom>
        </p:spPr>
      </p:pic>
      <p:pic>
        <p:nvPicPr>
          <p:cNvPr id="3" name="Picture 2">
            <a:hlinkClick r:id="rId3"/>
          </p:cNvPr>
          <p:cNvPicPr>
            <a:picLocks noChangeAspect="1"/>
          </p:cNvPicPr>
          <p:nvPr/>
        </p:nvPicPr>
        <p:blipFill>
          <a:blip r:embed="rId4"/>
          <a:stretch>
            <a:fillRect/>
          </a:stretch>
        </p:blipFill>
        <p:spPr>
          <a:xfrm>
            <a:off x="10991365" y="6014715"/>
            <a:ext cx="347502" cy="426757"/>
          </a:xfrm>
          <a:prstGeom prst="rect">
            <a:avLst/>
          </a:prstGeom>
        </p:spPr>
      </p:pic>
    </p:spTree>
    <p:extLst>
      <p:ext uri="{BB962C8B-B14F-4D97-AF65-F5344CB8AC3E}">
        <p14:creationId xmlns:p14="http://schemas.microsoft.com/office/powerpoint/2010/main" val="1658862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E4D391EA-9B47-4CFA-AB53-D0CB02D90B08}"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61</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419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2800" y="481069"/>
            <a:ext cx="901382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3"/>
          </p:cNvPr>
          <p:cNvPicPr>
            <a:picLocks noChangeAspect="1"/>
          </p:cNvPicPr>
          <p:nvPr/>
        </p:nvPicPr>
        <p:blipFill>
          <a:blip r:embed="rId4"/>
          <a:stretch>
            <a:fillRect/>
          </a:stretch>
        </p:blipFill>
        <p:spPr>
          <a:xfrm>
            <a:off x="10991365" y="5997632"/>
            <a:ext cx="347502" cy="426757"/>
          </a:xfrm>
          <a:prstGeom prst="rect">
            <a:avLst/>
          </a:prstGeom>
        </p:spPr>
      </p:pic>
      <p:pic>
        <p:nvPicPr>
          <p:cNvPr id="3" name="Picture 2"/>
          <p:cNvPicPr>
            <a:picLocks noChangeAspect="1"/>
          </p:cNvPicPr>
          <p:nvPr/>
        </p:nvPicPr>
        <p:blipFill>
          <a:blip r:embed="rId5"/>
          <a:stretch>
            <a:fillRect/>
          </a:stretch>
        </p:blipFill>
        <p:spPr>
          <a:xfrm>
            <a:off x="9190571" y="5774629"/>
            <a:ext cx="1286054" cy="666843"/>
          </a:xfrm>
          <a:prstGeom prst="rect">
            <a:avLst/>
          </a:prstGeom>
        </p:spPr>
      </p:pic>
    </p:spTree>
    <p:extLst>
      <p:ext uri="{BB962C8B-B14F-4D97-AF65-F5344CB8AC3E}">
        <p14:creationId xmlns:p14="http://schemas.microsoft.com/office/powerpoint/2010/main" val="2474767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title"/>
          </p:nvPr>
        </p:nvSpPr>
        <p:spPr>
          <a:xfrm>
            <a:off x="3924306" y="258764"/>
            <a:ext cx="6275384" cy="1081087"/>
          </a:xfrm>
        </p:spPr>
        <p:txBody>
          <a:bodyPr/>
          <a:lstStyle/>
          <a:p>
            <a:r>
              <a:rPr lang="en-GB" altLang="en-US" sz="4000" b="0" dirty="0">
                <a:solidFill>
                  <a:srgbClr val="002060"/>
                </a:solidFill>
              </a:rPr>
              <a:t>Manuals</a:t>
            </a:r>
          </a:p>
        </p:txBody>
      </p:sp>
      <p:sp>
        <p:nvSpPr>
          <p:cNvPr id="645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87BF14C5-8DA6-495F-BACF-9834E7357C8C}"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62</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6451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4643437"/>
            <a:ext cx="10795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341438"/>
            <a:ext cx="11747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1722" y="2862262"/>
            <a:ext cx="12350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333375"/>
            <a:ext cx="15430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3338" y="871702"/>
            <a:ext cx="1333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738" y="393318"/>
            <a:ext cx="156362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24305" y="982662"/>
            <a:ext cx="14081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a:stretch>
            <a:fillRect/>
          </a:stretch>
        </p:blipFill>
        <p:spPr>
          <a:xfrm>
            <a:off x="9051967" y="4876796"/>
            <a:ext cx="1447800" cy="1905000"/>
          </a:xfrm>
          <a:prstGeom prst="rect">
            <a:avLst/>
          </a:prstGeom>
        </p:spPr>
      </p:pic>
      <p:pic>
        <p:nvPicPr>
          <p:cNvPr id="5" name="Picture 4"/>
          <p:cNvPicPr>
            <a:picLocks noChangeAspect="1"/>
          </p:cNvPicPr>
          <p:nvPr/>
        </p:nvPicPr>
        <p:blipFill>
          <a:blip r:embed="rId10"/>
          <a:stretch>
            <a:fillRect/>
          </a:stretch>
        </p:blipFill>
        <p:spPr>
          <a:xfrm>
            <a:off x="469485" y="4798191"/>
            <a:ext cx="1333500" cy="1905000"/>
          </a:xfrm>
          <a:prstGeom prst="rect">
            <a:avLst/>
          </a:prstGeom>
        </p:spPr>
      </p:pic>
      <p:pic>
        <p:nvPicPr>
          <p:cNvPr id="6" name="Picture 5"/>
          <p:cNvPicPr>
            <a:picLocks noChangeAspect="1"/>
          </p:cNvPicPr>
          <p:nvPr/>
        </p:nvPicPr>
        <p:blipFill>
          <a:blip r:embed="rId11"/>
          <a:stretch>
            <a:fillRect/>
          </a:stretch>
        </p:blipFill>
        <p:spPr>
          <a:xfrm>
            <a:off x="6750826" y="2614612"/>
            <a:ext cx="1333500" cy="1905000"/>
          </a:xfrm>
          <a:prstGeom prst="rect">
            <a:avLst/>
          </a:prstGeom>
        </p:spPr>
      </p:pic>
      <p:pic>
        <p:nvPicPr>
          <p:cNvPr id="7" name="Picture 6"/>
          <p:cNvPicPr>
            <a:picLocks noChangeAspect="1"/>
          </p:cNvPicPr>
          <p:nvPr/>
        </p:nvPicPr>
        <p:blipFill>
          <a:blip r:embed="rId12"/>
          <a:stretch>
            <a:fillRect/>
          </a:stretch>
        </p:blipFill>
        <p:spPr>
          <a:xfrm>
            <a:off x="4383264" y="4643437"/>
            <a:ext cx="1343025" cy="1905000"/>
          </a:xfrm>
          <a:prstGeom prst="rect">
            <a:avLst/>
          </a:prstGeom>
        </p:spPr>
      </p:pic>
      <p:pic>
        <p:nvPicPr>
          <p:cNvPr id="9" name="Picture 8"/>
          <p:cNvPicPr>
            <a:picLocks noChangeAspect="1"/>
          </p:cNvPicPr>
          <p:nvPr/>
        </p:nvPicPr>
        <p:blipFill>
          <a:blip r:embed="rId13"/>
          <a:stretch>
            <a:fillRect/>
          </a:stretch>
        </p:blipFill>
        <p:spPr>
          <a:xfrm>
            <a:off x="101762" y="2530858"/>
            <a:ext cx="1343025" cy="1905000"/>
          </a:xfrm>
          <a:prstGeom prst="rect">
            <a:avLst/>
          </a:prstGeom>
        </p:spPr>
      </p:pic>
      <p:pic>
        <p:nvPicPr>
          <p:cNvPr id="10" name="Picture 9"/>
          <p:cNvPicPr>
            <a:picLocks noChangeAspect="1"/>
          </p:cNvPicPr>
          <p:nvPr/>
        </p:nvPicPr>
        <p:blipFill>
          <a:blip r:embed="rId14"/>
          <a:stretch>
            <a:fillRect/>
          </a:stretch>
        </p:blipFill>
        <p:spPr>
          <a:xfrm>
            <a:off x="10350324" y="2065338"/>
            <a:ext cx="1266825" cy="1905000"/>
          </a:xfrm>
          <a:prstGeom prst="rect">
            <a:avLst/>
          </a:prstGeom>
        </p:spPr>
      </p:pic>
      <p:pic>
        <p:nvPicPr>
          <p:cNvPr id="11" name="Picture 10"/>
          <p:cNvPicPr>
            <a:picLocks noChangeAspect="1"/>
          </p:cNvPicPr>
          <p:nvPr/>
        </p:nvPicPr>
        <p:blipFill>
          <a:blip r:embed="rId15"/>
          <a:stretch>
            <a:fillRect/>
          </a:stretch>
        </p:blipFill>
        <p:spPr>
          <a:xfrm>
            <a:off x="8359775" y="2312986"/>
            <a:ext cx="1800225" cy="2543175"/>
          </a:xfrm>
          <a:prstGeom prst="rect">
            <a:avLst/>
          </a:prstGeom>
        </p:spPr>
      </p:pic>
      <p:pic>
        <p:nvPicPr>
          <p:cNvPr id="12" name="Picture 11"/>
          <p:cNvPicPr>
            <a:picLocks noChangeAspect="1"/>
          </p:cNvPicPr>
          <p:nvPr/>
        </p:nvPicPr>
        <p:blipFill>
          <a:blip r:embed="rId16"/>
          <a:stretch>
            <a:fillRect/>
          </a:stretch>
        </p:blipFill>
        <p:spPr>
          <a:xfrm>
            <a:off x="3727504" y="2776702"/>
            <a:ext cx="1238250" cy="1905000"/>
          </a:xfrm>
          <a:prstGeom prst="rect">
            <a:avLst/>
          </a:prstGeom>
        </p:spPr>
      </p:pic>
      <p:pic>
        <p:nvPicPr>
          <p:cNvPr id="13" name="Picture 12"/>
          <p:cNvPicPr>
            <a:picLocks noChangeAspect="1"/>
          </p:cNvPicPr>
          <p:nvPr/>
        </p:nvPicPr>
        <p:blipFill>
          <a:blip r:embed="rId17"/>
          <a:stretch>
            <a:fillRect/>
          </a:stretch>
        </p:blipFill>
        <p:spPr>
          <a:xfrm>
            <a:off x="2087724" y="3970338"/>
            <a:ext cx="1457325" cy="1905000"/>
          </a:xfrm>
          <a:prstGeom prst="rect">
            <a:avLst/>
          </a:prstGeom>
        </p:spPr>
      </p:pic>
    </p:spTree>
    <p:extLst>
      <p:ext uri="{BB962C8B-B14F-4D97-AF65-F5344CB8AC3E}">
        <p14:creationId xmlns:p14="http://schemas.microsoft.com/office/powerpoint/2010/main" val="3025850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1" y="457200"/>
            <a:ext cx="7504113" cy="1143000"/>
          </a:xfrm>
        </p:spPr>
        <p:txBody>
          <a:bodyPr>
            <a:normAutofit/>
          </a:bodyPr>
          <a:lstStyle/>
          <a:p>
            <a:pPr eaLnBrk="1" hangingPunct="1"/>
            <a:r>
              <a:rPr lang="en-GB" altLang="en-US" sz="4000" dirty="0">
                <a:solidFill>
                  <a:srgbClr val="002060"/>
                </a:solidFill>
              </a:rPr>
              <a:t>       </a:t>
            </a:r>
            <a:r>
              <a:rPr lang="en-GB" altLang="en-US" sz="4000" b="0" dirty="0">
                <a:solidFill>
                  <a:srgbClr val="002060"/>
                </a:solidFill>
              </a:rPr>
              <a:t>Data Manuals</a:t>
            </a:r>
            <a:endParaRPr lang="en-US" altLang="en-US" sz="4000" b="0" dirty="0">
              <a:solidFill>
                <a:srgbClr val="002060"/>
              </a:solidFill>
            </a:endParaRPr>
          </a:p>
        </p:txBody>
      </p:sp>
      <p:sp>
        <p:nvSpPr>
          <p:cNvPr id="66563" name="Rectangle 3"/>
          <p:cNvSpPr>
            <a:spLocks noGrp="1" noChangeArrowheads="1"/>
          </p:cNvSpPr>
          <p:nvPr>
            <p:ph idx="1"/>
          </p:nvPr>
        </p:nvSpPr>
        <p:spPr>
          <a:xfrm>
            <a:off x="2151063" y="1706564"/>
            <a:ext cx="7772400" cy="4187825"/>
          </a:xfrm>
        </p:spPr>
        <p:txBody>
          <a:bodyPr/>
          <a:lstStyle/>
          <a:p>
            <a:pPr eaLnBrk="1" hangingPunct="1"/>
            <a:r>
              <a:rPr lang="en-GB" altLang="en-US" sz="2800" dirty="0">
                <a:solidFill>
                  <a:srgbClr val="002060"/>
                </a:solidFill>
              </a:rPr>
              <a:t>First floor: 				001-005</a:t>
            </a:r>
          </a:p>
          <a:p>
            <a:pPr eaLnBrk="1" hangingPunct="1"/>
            <a:r>
              <a:rPr lang="en-GB" altLang="en-US" sz="2800" dirty="0">
                <a:solidFill>
                  <a:srgbClr val="002060"/>
                </a:solidFill>
              </a:rPr>
              <a:t>Social science data methods: 	300.182</a:t>
            </a:r>
          </a:p>
          <a:p>
            <a:pPr eaLnBrk="1" hangingPunct="1"/>
            <a:r>
              <a:rPr lang="en-GB" altLang="en-US" sz="2800" dirty="0">
                <a:solidFill>
                  <a:srgbClr val="002060"/>
                </a:solidFill>
              </a:rPr>
              <a:t>Statistical &amp; data science: 		519.5</a:t>
            </a:r>
          </a:p>
          <a:p>
            <a:pPr eaLnBrk="1" hangingPunct="1"/>
            <a:r>
              <a:rPr lang="en-GB" altLang="en-US" sz="2800" dirty="0">
                <a:solidFill>
                  <a:srgbClr val="002060"/>
                </a:solidFill>
              </a:rPr>
              <a:t>eBooks / manuals via Catalogue</a:t>
            </a:r>
          </a:p>
          <a:p>
            <a:pPr eaLnBrk="1" hangingPunct="1"/>
            <a:endParaRPr lang="en-GB" altLang="en-US" sz="2800" dirty="0">
              <a:solidFill>
                <a:srgbClr val="002060"/>
              </a:solidFill>
            </a:endParaRPr>
          </a:p>
        </p:txBody>
      </p:sp>
      <p:pic>
        <p:nvPicPr>
          <p:cNvPr id="66564" name="Picture 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3789363"/>
            <a:ext cx="5791200" cy="208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9283327" y="5802994"/>
            <a:ext cx="1280271" cy="664522"/>
          </a:xfrm>
          <a:prstGeom prst="rect">
            <a:avLst/>
          </a:prstGeom>
        </p:spPr>
      </p:pic>
    </p:spTree>
    <p:extLst>
      <p:ext uri="{BB962C8B-B14F-4D97-AF65-F5344CB8AC3E}">
        <p14:creationId xmlns:p14="http://schemas.microsoft.com/office/powerpoint/2010/main" val="1198810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1123" y="448409"/>
            <a:ext cx="8629039" cy="931984"/>
          </a:xfrm>
        </p:spPr>
        <p:txBody>
          <a:bodyPr>
            <a:normAutofit/>
          </a:bodyPr>
          <a:lstStyle/>
          <a:p>
            <a:r>
              <a:rPr lang="en-GB" sz="4000" b="0" dirty="0"/>
              <a:t>Research software - ICT</a:t>
            </a:r>
          </a:p>
        </p:txBody>
      </p:sp>
      <p:sp>
        <p:nvSpPr>
          <p:cNvPr id="2" name="Slide Number Placeholder 1"/>
          <p:cNvSpPr>
            <a:spLocks noGrp="1"/>
          </p:cNvSpPr>
          <p:nvPr>
            <p:ph type="sldNum" sz="quarter" idx="12"/>
          </p:nvPr>
        </p:nvSpPr>
        <p:spPr/>
        <p:txBody>
          <a:bodyPr/>
          <a:lstStyle/>
          <a:p>
            <a:fld id="{A85EF1E5-F080-0048-9372-CF230FDE727D}" type="slidenum">
              <a:rPr lang="es-ES" smtClean="0"/>
              <a:t>64</a:t>
            </a:fld>
            <a:endParaRPr lang="es-ES" dirty="0"/>
          </a:p>
        </p:txBody>
      </p:sp>
      <p:pic>
        <p:nvPicPr>
          <p:cNvPr id="5" name="Picture 4"/>
          <p:cNvPicPr>
            <a:picLocks noChangeAspect="1"/>
          </p:cNvPicPr>
          <p:nvPr/>
        </p:nvPicPr>
        <p:blipFill>
          <a:blip r:embed="rId2"/>
          <a:stretch>
            <a:fillRect/>
          </a:stretch>
        </p:blipFill>
        <p:spPr>
          <a:xfrm>
            <a:off x="1636743" y="1150781"/>
            <a:ext cx="8900931" cy="5419814"/>
          </a:xfrm>
          <a:prstGeom prst="rect">
            <a:avLst/>
          </a:prstGeom>
        </p:spPr>
      </p:pic>
      <p:pic>
        <p:nvPicPr>
          <p:cNvPr id="6" name="Picture 5">
            <a:hlinkClick r:id="rId3"/>
          </p:cNvPr>
          <p:cNvPicPr>
            <a:picLocks noChangeAspect="1"/>
          </p:cNvPicPr>
          <p:nvPr/>
        </p:nvPicPr>
        <p:blipFill>
          <a:blip r:embed="rId4"/>
          <a:stretch>
            <a:fillRect/>
          </a:stretch>
        </p:blipFill>
        <p:spPr>
          <a:xfrm>
            <a:off x="10954497" y="6014717"/>
            <a:ext cx="341406" cy="426757"/>
          </a:xfrm>
          <a:prstGeom prst="rect">
            <a:avLst/>
          </a:prstGeom>
        </p:spPr>
      </p:pic>
    </p:spTree>
    <p:extLst>
      <p:ext uri="{BB962C8B-B14F-4D97-AF65-F5344CB8AC3E}">
        <p14:creationId xmlns:p14="http://schemas.microsoft.com/office/powerpoint/2010/main" val="721048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FB2CBB57-0A29-40B6-A22D-61C78E1452F1}"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65</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68612"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92792" y="6009672"/>
            <a:ext cx="346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9233537" y="6009672"/>
            <a:ext cx="1280271" cy="664522"/>
          </a:xfrm>
          <a:prstGeom prst="rect">
            <a:avLst/>
          </a:prstGeom>
        </p:spPr>
      </p:pic>
      <p:pic>
        <p:nvPicPr>
          <p:cNvPr id="2" name="Picture 1"/>
          <p:cNvPicPr>
            <a:picLocks noChangeAspect="1"/>
          </p:cNvPicPr>
          <p:nvPr/>
        </p:nvPicPr>
        <p:blipFill>
          <a:blip r:embed="rId5"/>
          <a:stretch>
            <a:fillRect/>
          </a:stretch>
        </p:blipFill>
        <p:spPr>
          <a:xfrm>
            <a:off x="1128717" y="1221954"/>
            <a:ext cx="10435617" cy="4267700"/>
          </a:xfrm>
          <a:prstGeom prst="rect">
            <a:avLst/>
          </a:prstGeom>
        </p:spPr>
      </p:pic>
    </p:spTree>
    <p:extLst>
      <p:ext uri="{BB962C8B-B14F-4D97-AF65-F5344CB8AC3E}">
        <p14:creationId xmlns:p14="http://schemas.microsoft.com/office/powerpoint/2010/main" val="4186944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92313" y="284163"/>
            <a:ext cx="8229600" cy="1143000"/>
          </a:xfrm>
        </p:spPr>
        <p:txBody>
          <a:bodyPr/>
          <a:lstStyle/>
          <a:p>
            <a:pPr eaLnBrk="1" hangingPunct="1"/>
            <a:r>
              <a:rPr lang="en-GB" altLang="en-US" sz="2400" dirty="0"/>
              <a:t>                                     </a:t>
            </a:r>
            <a:br>
              <a:rPr lang="en-GB" altLang="en-US" sz="2400" dirty="0"/>
            </a:br>
            <a:r>
              <a:rPr lang="en-GB" altLang="en-US" sz="2400" dirty="0"/>
              <a:t> 	</a:t>
            </a:r>
            <a:r>
              <a:rPr lang="en-GB" altLang="en-US" b="0" dirty="0">
                <a:solidFill>
                  <a:srgbClr val="002060"/>
                </a:solidFill>
              </a:rPr>
              <a:t>Research data support</a:t>
            </a:r>
          </a:p>
        </p:txBody>
      </p:sp>
      <p:sp>
        <p:nvSpPr>
          <p:cNvPr id="4099" name="Content Placeholder 2"/>
          <p:cNvSpPr>
            <a:spLocks noGrp="1"/>
          </p:cNvSpPr>
          <p:nvPr>
            <p:ph idx="1"/>
          </p:nvPr>
        </p:nvSpPr>
        <p:spPr>
          <a:xfrm>
            <a:off x="770021" y="1819565"/>
            <a:ext cx="10690142" cy="4101176"/>
          </a:xfrm>
        </p:spPr>
        <p:txBody>
          <a:bodyPr>
            <a:normAutofit/>
          </a:bodyPr>
          <a:lstStyle/>
          <a:p>
            <a:pPr>
              <a:buFont typeface="Arial" charset="0"/>
              <a:buChar char="•"/>
              <a:defRPr/>
            </a:pPr>
            <a:r>
              <a:rPr lang="en-US" altLang="en-US" sz="2600" dirty="0">
                <a:solidFill>
                  <a:srgbClr val="002060"/>
                </a:solidFill>
              </a:rPr>
              <a:t>Research Data Services homepage </a:t>
            </a:r>
          </a:p>
          <a:p>
            <a:pPr>
              <a:buFont typeface="Arial" charset="0"/>
              <a:buChar char="•"/>
              <a:defRPr/>
            </a:pPr>
            <a:r>
              <a:rPr lang="en-US" altLang="en-US" sz="2600" dirty="0">
                <a:solidFill>
                  <a:srgbClr val="002060"/>
                </a:solidFill>
              </a:rPr>
              <a:t>Departmental Information Desk, VLF (2nd floor, VLF-026)</a:t>
            </a:r>
          </a:p>
          <a:p>
            <a:pPr lvl="1">
              <a:buFont typeface="Arial" charset="0"/>
              <a:buChar char="•"/>
              <a:defRPr/>
            </a:pPr>
            <a:r>
              <a:rPr lang="en-US" altLang="en-US" sz="2200" dirty="0">
                <a:solidFill>
                  <a:srgbClr val="002060"/>
                </a:solidFill>
              </a:rPr>
              <a:t>Monday, Wednesday &amp; Friday afternoons</a:t>
            </a:r>
          </a:p>
          <a:p>
            <a:pPr eaLnBrk="1" hangingPunct="1">
              <a:lnSpc>
                <a:spcPct val="90000"/>
              </a:lnSpc>
              <a:buFont typeface="Arial" charset="0"/>
              <a:buChar char="•"/>
              <a:defRPr/>
            </a:pPr>
            <a:r>
              <a:rPr lang="en-US" altLang="en-US" sz="2600" dirty="0">
                <a:solidFill>
                  <a:srgbClr val="002060"/>
                </a:solidFill>
              </a:rPr>
              <a:t>Badia Library Information Office (1</a:t>
            </a:r>
            <a:r>
              <a:rPr lang="en-US" altLang="en-US" sz="2600" baseline="30000" dirty="0">
                <a:solidFill>
                  <a:srgbClr val="002060"/>
                </a:solidFill>
              </a:rPr>
              <a:t>st</a:t>
            </a:r>
            <a:r>
              <a:rPr lang="en-US" altLang="en-US" sz="2600" dirty="0">
                <a:solidFill>
                  <a:srgbClr val="002060"/>
                </a:solidFill>
              </a:rPr>
              <a:t> floor, BF-085)</a:t>
            </a:r>
          </a:p>
          <a:p>
            <a:pPr>
              <a:buFont typeface="Arial" charset="0"/>
              <a:buChar char="•"/>
              <a:defRPr/>
            </a:pPr>
            <a:r>
              <a:rPr lang="en-US" altLang="en-US" sz="2600" dirty="0">
                <a:solidFill>
                  <a:srgbClr val="002060"/>
                </a:solidFill>
                <a:hlinkClick r:id="rId3"/>
              </a:rPr>
              <a:t>econlibrary@eui.eu</a:t>
            </a:r>
            <a:endParaRPr lang="en-US" altLang="en-US" sz="2600" dirty="0">
              <a:solidFill>
                <a:srgbClr val="002060"/>
              </a:solidFill>
            </a:endParaRPr>
          </a:p>
          <a:p>
            <a:pPr marL="0" indent="0">
              <a:buNone/>
              <a:defRPr/>
            </a:pPr>
            <a:endParaRPr lang="en-US" altLang="en-US" dirty="0">
              <a:solidFill>
                <a:srgbClr val="002060"/>
              </a:solidFill>
            </a:endParaRPr>
          </a:p>
          <a:p>
            <a:pPr marL="0" indent="0">
              <a:buNone/>
              <a:defRPr/>
            </a:pPr>
            <a:endParaRPr lang="en-US" altLang="en-US" dirty="0"/>
          </a:p>
          <a:p>
            <a:pPr lvl="1" eaLnBrk="1" hangingPunct="1">
              <a:buFont typeface="Arial" charset="0"/>
              <a:buNone/>
              <a:defRPr/>
            </a:pPr>
            <a:endParaRPr lang="en-GB" altLang="en-US" dirty="0"/>
          </a:p>
        </p:txBody>
      </p:sp>
      <p:pic>
        <p:nvPicPr>
          <p:cNvPr id="2" name="Picture 1">
            <a:hlinkClick r:id="rId4"/>
          </p:cNvPr>
          <p:cNvPicPr>
            <a:picLocks noChangeAspect="1"/>
          </p:cNvPicPr>
          <p:nvPr/>
        </p:nvPicPr>
        <p:blipFill>
          <a:blip r:embed="rId5"/>
          <a:stretch>
            <a:fillRect/>
          </a:stretch>
        </p:blipFill>
        <p:spPr>
          <a:xfrm>
            <a:off x="6384315" y="1819565"/>
            <a:ext cx="347502" cy="426757"/>
          </a:xfrm>
          <a:prstGeom prst="rect">
            <a:avLst/>
          </a:prstGeom>
        </p:spPr>
      </p:pic>
      <p:pic>
        <p:nvPicPr>
          <p:cNvPr id="3" name="Picture 2"/>
          <p:cNvPicPr>
            <a:picLocks noChangeAspect="1"/>
          </p:cNvPicPr>
          <p:nvPr/>
        </p:nvPicPr>
        <p:blipFill>
          <a:blip r:embed="rId6"/>
          <a:stretch>
            <a:fillRect/>
          </a:stretch>
        </p:blipFill>
        <p:spPr>
          <a:xfrm>
            <a:off x="9150410" y="5920741"/>
            <a:ext cx="1280271" cy="664522"/>
          </a:xfrm>
          <a:prstGeom prst="rect">
            <a:avLst/>
          </a:prstGeom>
        </p:spPr>
      </p:pic>
    </p:spTree>
    <p:extLst>
      <p:ext uri="{BB962C8B-B14F-4D97-AF65-F5344CB8AC3E}">
        <p14:creationId xmlns:p14="http://schemas.microsoft.com/office/powerpoint/2010/main" val="16039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294967295"/>
          </p:nvPr>
        </p:nvSpPr>
        <p:spPr bwMode="auto">
          <a:xfrm>
            <a:off x="9937751" y="6369051"/>
            <a:ext cx="5762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2A572996-1E63-4452-8E3B-41EC1856CA03}" type="slidenum">
              <a:rPr lang="it-IT" altLang="en-US" sz="1400">
                <a:solidFill>
                  <a:srgbClr val="898989"/>
                </a:solidFill>
                <a:latin typeface="Calibri" panose="020F0502020204030204" pitchFamily="34" charset="0"/>
                <a:cs typeface="Arial" panose="020B0604020202020204" pitchFamily="34" charset="0"/>
              </a:rPr>
              <a:pPr>
                <a:spcBef>
                  <a:spcPct val="0"/>
                </a:spcBef>
                <a:buFontTx/>
                <a:buNone/>
              </a:pPr>
              <a:t>67</a:t>
            </a:fld>
            <a:endParaRPr lang="it-IT" altLang="en-US" sz="1400" dirty="0">
              <a:solidFill>
                <a:srgbClr val="898989"/>
              </a:solidFill>
              <a:latin typeface="Calibri" panose="020F0502020204030204" pitchFamily="34" charset="0"/>
              <a:cs typeface="Arial" panose="020B0604020202020204" pitchFamily="34" charset="0"/>
            </a:endParaRPr>
          </a:p>
        </p:txBody>
      </p:sp>
      <p:sp>
        <p:nvSpPr>
          <p:cNvPr id="5123" name="Title 1"/>
          <p:cNvSpPr>
            <a:spLocks noGrp="1"/>
          </p:cNvSpPr>
          <p:nvPr>
            <p:ph type="ctrTitle"/>
          </p:nvPr>
        </p:nvSpPr>
        <p:spPr>
          <a:xfrm>
            <a:off x="325315" y="1557291"/>
            <a:ext cx="9612436" cy="3816350"/>
          </a:xfrm>
        </p:spPr>
        <p:txBody>
          <a:bodyPr>
            <a:normAutofit/>
          </a:bodyPr>
          <a:lstStyle/>
          <a:p>
            <a:pPr>
              <a:lnSpc>
                <a:spcPct val="100000"/>
              </a:lnSpc>
              <a:spcAft>
                <a:spcPct val="0"/>
              </a:spcAft>
            </a:pPr>
            <a:r>
              <a:rPr lang="en-US" altLang="en-US" sz="3800" b="0" dirty="0">
                <a:solidFill>
                  <a:srgbClr val="002060"/>
                </a:solidFill>
              </a:rPr>
              <a:t>Research Data Collections &amp; Services</a:t>
            </a:r>
            <a:br>
              <a:rPr lang="en-US" altLang="en-US" sz="3800" b="0" dirty="0">
                <a:solidFill>
                  <a:srgbClr val="002060"/>
                </a:solidFill>
              </a:rPr>
            </a:br>
            <a:r>
              <a:rPr lang="en-US" altLang="en-US" sz="3200" dirty="0">
                <a:solidFill>
                  <a:srgbClr val="002060"/>
                </a:solidFill>
              </a:rPr>
              <a:t/>
            </a:r>
            <a:br>
              <a:rPr lang="en-US" altLang="en-US" sz="3200" dirty="0">
                <a:solidFill>
                  <a:srgbClr val="002060"/>
                </a:solidFill>
              </a:rPr>
            </a:br>
            <a:r>
              <a:rPr lang="en-US" altLang="en-US" sz="2800" dirty="0">
                <a:solidFill>
                  <a:srgbClr val="002060"/>
                </a:solidFill>
              </a:rPr>
              <a:t/>
            </a:r>
            <a:br>
              <a:rPr lang="en-US" altLang="en-US" sz="2800" dirty="0">
                <a:solidFill>
                  <a:srgbClr val="002060"/>
                </a:solidFill>
              </a:rPr>
            </a:br>
            <a:r>
              <a:rPr lang="en-US" altLang="en-US" sz="3100" b="0" dirty="0">
                <a:solidFill>
                  <a:srgbClr val="002060"/>
                </a:solidFill>
              </a:rPr>
              <a:t>EUI Library</a:t>
            </a:r>
            <a:br>
              <a:rPr lang="en-US" altLang="en-US" sz="3100" b="0" dirty="0">
                <a:solidFill>
                  <a:srgbClr val="002060"/>
                </a:solidFill>
              </a:rPr>
            </a:br>
            <a:r>
              <a:rPr lang="en-US" altLang="en-US" sz="3100" b="0" dirty="0">
                <a:solidFill>
                  <a:srgbClr val="002060"/>
                </a:solidFill>
              </a:rPr>
              <a:t/>
            </a:r>
            <a:br>
              <a:rPr lang="en-US" altLang="en-US" sz="3100" b="0" dirty="0">
                <a:solidFill>
                  <a:srgbClr val="002060"/>
                </a:solidFill>
              </a:rPr>
            </a:br>
            <a:r>
              <a:rPr lang="en-US" altLang="en-US" sz="3100" b="0" dirty="0">
                <a:solidFill>
                  <a:srgbClr val="002060"/>
                </a:solidFill>
              </a:rPr>
              <a:t>29 August 2023</a:t>
            </a:r>
            <a:r>
              <a:rPr lang="en-GB" altLang="en-US" sz="3100" b="0" dirty="0">
                <a:solidFill>
                  <a:srgbClr val="002060"/>
                </a:solidFill>
              </a:rPr>
              <a:t>                  </a:t>
            </a:r>
            <a:r>
              <a:rPr lang="en-GB" altLang="en-US" sz="2000" dirty="0">
                <a:solidFill>
                  <a:srgbClr val="002060"/>
                </a:solidFill>
              </a:rPr>
              <a:t>		     </a:t>
            </a:r>
            <a:endParaRPr lang="en-GB" altLang="en-US" sz="2000" dirty="0"/>
          </a:p>
        </p:txBody>
      </p:sp>
    </p:spTree>
    <p:extLst>
      <p:ext uri="{BB962C8B-B14F-4D97-AF65-F5344CB8AC3E}">
        <p14:creationId xmlns:p14="http://schemas.microsoft.com/office/powerpoint/2010/main" val="194063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5"/>
          <p:cNvSpPr>
            <a:spLocks noGrp="1"/>
          </p:cNvSpPr>
          <p:nvPr>
            <p:ph type="title"/>
          </p:nvPr>
        </p:nvSpPr>
        <p:spPr>
          <a:xfrm>
            <a:off x="2419927" y="413238"/>
            <a:ext cx="7779763" cy="1099039"/>
          </a:xfrm>
        </p:spPr>
        <p:txBody>
          <a:bodyPr>
            <a:normAutofit/>
          </a:bodyPr>
          <a:lstStyle/>
          <a:p>
            <a:r>
              <a:rPr lang="en-GB" altLang="en-US" dirty="0"/>
              <a:t>   </a:t>
            </a:r>
            <a:r>
              <a:rPr lang="en-GB" altLang="en-US" b="0" dirty="0"/>
              <a:t>     Inputs, use, outputs</a:t>
            </a:r>
            <a:endParaRPr lang="en-GB" altLang="en-US" sz="4000" b="0" dirty="0">
              <a:solidFill>
                <a:srgbClr val="002060"/>
              </a:solidFill>
            </a:endParaRPr>
          </a:p>
        </p:txBody>
      </p:sp>
      <p:sp>
        <p:nvSpPr>
          <p:cNvPr id="184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F988E6A9-A07C-45EF-AA96-F0A2200A5795}"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7</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180912" y="5742925"/>
            <a:ext cx="1286054" cy="666843"/>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599010494"/>
              </p:ext>
            </p:extLst>
          </p:nvPr>
        </p:nvGraphicFramePr>
        <p:xfrm>
          <a:off x="581891" y="1512278"/>
          <a:ext cx="10756976" cy="4038778"/>
        </p:xfrm>
        <a:graphic>
          <a:graphicData uri="http://schemas.openxmlformats.org/drawingml/2006/table">
            <a:tbl>
              <a:tblPr firstRow="1" firstCol="1" bandRow="1"/>
              <a:tblGrid>
                <a:gridCol w="4341091">
                  <a:extLst>
                    <a:ext uri="{9D8B030D-6E8A-4147-A177-3AD203B41FA5}">
                      <a16:colId xmlns:a16="http://schemas.microsoft.com/office/drawing/2014/main" val="3099754518"/>
                    </a:ext>
                  </a:extLst>
                </a:gridCol>
                <a:gridCol w="3334327">
                  <a:extLst>
                    <a:ext uri="{9D8B030D-6E8A-4147-A177-3AD203B41FA5}">
                      <a16:colId xmlns:a16="http://schemas.microsoft.com/office/drawing/2014/main" val="1953738476"/>
                    </a:ext>
                  </a:extLst>
                </a:gridCol>
                <a:gridCol w="3081558">
                  <a:extLst>
                    <a:ext uri="{9D8B030D-6E8A-4147-A177-3AD203B41FA5}">
                      <a16:colId xmlns:a16="http://schemas.microsoft.com/office/drawing/2014/main" val="1083668182"/>
                    </a:ext>
                  </a:extLst>
                </a:gridCol>
              </a:tblGrid>
              <a:tr h="576969">
                <a:tc>
                  <a:txBody>
                    <a:bodyPr/>
                    <a:lstStyle/>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Discovery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Elaboration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Output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051445"/>
                  </a:ext>
                </a:extLst>
              </a:tr>
              <a:tr h="3461809">
                <a:tc>
                  <a:txBody>
                    <a:bodyPr/>
                    <a:lstStyle/>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Topic</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Level of analysis / granularity</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Temporal coverage / frequency</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Geographical coverage</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Methodology / variables</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Sub-setting</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Combining</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Customising selections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Exporting </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Saving</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Preserving</a:t>
                      </a:r>
                    </a:p>
                    <a:p>
                      <a:pPr>
                        <a:lnSpc>
                          <a:spcPct val="107000"/>
                        </a:lnSpc>
                        <a:spcAft>
                          <a:spcPts val="0"/>
                        </a:spcAft>
                      </a:pPr>
                      <a:r>
                        <a:rPr lang="en-GB" sz="2400" dirty="0">
                          <a:effectLst/>
                          <a:latin typeface="Calibri" panose="020F0502020204030204" pitchFamily="34" charset="0"/>
                          <a:ea typeface="Calibri" panose="020F0502020204030204" pitchFamily="34" charset="0"/>
                          <a:cs typeface="Arial" panose="020B0604020202020204" pitchFamily="34" charset="0"/>
                        </a:rPr>
                        <a:t>● Sharing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360105"/>
                  </a:ext>
                </a:extLst>
              </a:tr>
            </a:tbl>
          </a:graphicData>
        </a:graphic>
      </p:graphicFrame>
      <p:sp>
        <p:nvSpPr>
          <p:cNvPr id="13" name="Rectangle 4"/>
          <p:cNvSpPr>
            <a:spLocks noChangeArrowheads="1"/>
          </p:cNvSpPr>
          <p:nvPr/>
        </p:nvSpPr>
        <p:spPr bwMode="auto">
          <a:xfrm>
            <a:off x="3252788" y="3695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837157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2912B101-CD25-48C9-AB33-9182801BF069}"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8</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12291" name="Picture 2">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9937" y="6014435"/>
            <a:ext cx="3413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9910153" y="6014435"/>
            <a:ext cx="657317" cy="476316"/>
          </a:xfrm>
          <a:prstGeom prst="rect">
            <a:avLst/>
          </a:prstGeom>
        </p:spPr>
      </p:pic>
      <p:pic>
        <p:nvPicPr>
          <p:cNvPr id="2" name="Picture 1"/>
          <p:cNvPicPr>
            <a:picLocks noChangeAspect="1"/>
          </p:cNvPicPr>
          <p:nvPr/>
        </p:nvPicPr>
        <p:blipFill>
          <a:blip r:embed="rId5"/>
          <a:stretch>
            <a:fillRect/>
          </a:stretch>
        </p:blipFill>
        <p:spPr>
          <a:xfrm>
            <a:off x="446941" y="120072"/>
            <a:ext cx="9320084" cy="6672241"/>
          </a:xfrm>
          <a:prstGeom prst="rect">
            <a:avLst/>
          </a:prstGeom>
        </p:spPr>
      </p:pic>
      <p:pic>
        <p:nvPicPr>
          <p:cNvPr id="4" name="Picture 3"/>
          <p:cNvPicPr>
            <a:picLocks noChangeAspect="1"/>
          </p:cNvPicPr>
          <p:nvPr/>
        </p:nvPicPr>
        <p:blipFill>
          <a:blip r:embed="rId6"/>
          <a:stretch>
            <a:fillRect/>
          </a:stretch>
        </p:blipFill>
        <p:spPr>
          <a:xfrm>
            <a:off x="9623897" y="5828671"/>
            <a:ext cx="504895" cy="847843"/>
          </a:xfrm>
          <a:prstGeom prst="rect">
            <a:avLst/>
          </a:prstGeom>
        </p:spPr>
      </p:pic>
    </p:spTree>
    <p:extLst>
      <p:ext uri="{BB962C8B-B14F-4D97-AF65-F5344CB8AC3E}">
        <p14:creationId xmlns:p14="http://schemas.microsoft.com/office/powerpoint/2010/main" val="2616108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fld id="{7F263BE3-55FA-4595-AD36-D755215F065B}" type="slidenum">
              <a:rPr lang="it-IT" altLang="it-IT" sz="1400">
                <a:solidFill>
                  <a:srgbClr val="898989"/>
                </a:solidFill>
                <a:latin typeface="Calibri" panose="020F0502020204030204" pitchFamily="34" charset="0"/>
                <a:cs typeface="Arial" panose="020B0604020202020204" pitchFamily="34" charset="0"/>
              </a:rPr>
              <a:pPr>
                <a:spcBef>
                  <a:spcPct val="0"/>
                </a:spcBef>
                <a:buFontTx/>
                <a:buNone/>
              </a:pPr>
              <a:t>9</a:t>
            </a:fld>
            <a:endParaRPr lang="it-IT" altLang="it-IT" sz="1400" dirty="0">
              <a:solidFill>
                <a:srgbClr val="898989"/>
              </a:solidFill>
              <a:latin typeface="Calibri" panose="020F0502020204030204" pitchFamily="34" charset="0"/>
              <a:cs typeface="Arial" panose="020B0604020202020204" pitchFamily="34" charset="0"/>
            </a:endParaRPr>
          </a:p>
        </p:txBody>
      </p:sp>
      <p:pic>
        <p:nvPicPr>
          <p:cNvPr id="2" name="Picture 1">
            <a:hlinkClick r:id="rId2"/>
          </p:cNvPr>
          <p:cNvPicPr>
            <a:picLocks noChangeAspect="1"/>
          </p:cNvPicPr>
          <p:nvPr/>
        </p:nvPicPr>
        <p:blipFill>
          <a:blip r:embed="rId3"/>
          <a:stretch>
            <a:fillRect/>
          </a:stretch>
        </p:blipFill>
        <p:spPr>
          <a:xfrm>
            <a:off x="10956068" y="6014715"/>
            <a:ext cx="347502" cy="426757"/>
          </a:xfrm>
          <a:prstGeom prst="rect">
            <a:avLst/>
          </a:prstGeom>
        </p:spPr>
      </p:pic>
      <p:pic>
        <p:nvPicPr>
          <p:cNvPr id="3" name="Picture 2"/>
          <p:cNvPicPr>
            <a:picLocks noChangeAspect="1"/>
          </p:cNvPicPr>
          <p:nvPr/>
        </p:nvPicPr>
        <p:blipFill>
          <a:blip r:embed="rId4"/>
          <a:stretch>
            <a:fillRect/>
          </a:stretch>
        </p:blipFill>
        <p:spPr>
          <a:xfrm>
            <a:off x="2288013" y="608977"/>
            <a:ext cx="8173019" cy="5832495"/>
          </a:xfrm>
          <a:prstGeom prst="rect">
            <a:avLst/>
          </a:prstGeom>
        </p:spPr>
      </p:pic>
      <p:pic>
        <p:nvPicPr>
          <p:cNvPr id="4" name="Picture 3"/>
          <p:cNvPicPr>
            <a:picLocks noChangeAspect="1"/>
          </p:cNvPicPr>
          <p:nvPr/>
        </p:nvPicPr>
        <p:blipFill>
          <a:blip r:embed="rId5"/>
          <a:stretch>
            <a:fillRect/>
          </a:stretch>
        </p:blipFill>
        <p:spPr>
          <a:xfrm>
            <a:off x="8204821" y="3875733"/>
            <a:ext cx="585267" cy="676715"/>
          </a:xfrm>
          <a:prstGeom prst="rect">
            <a:avLst/>
          </a:prstGeom>
        </p:spPr>
      </p:pic>
    </p:spTree>
    <p:extLst>
      <p:ext uri="{BB962C8B-B14F-4D97-AF65-F5344CB8AC3E}">
        <p14:creationId xmlns:p14="http://schemas.microsoft.com/office/powerpoint/2010/main" val="4211827280"/>
      </p:ext>
    </p:extLst>
  </p:cSld>
  <p:clrMapOvr>
    <a:masterClrMapping/>
  </p:clrMapOvr>
</p:sld>
</file>

<file path=ppt/theme/theme1.xml><?xml version="1.0" encoding="utf-8"?>
<a:theme xmlns:a="http://schemas.openxmlformats.org/drawingml/2006/main" name="Tema de Office">
  <a:themeElements>
    <a:clrScheme name="EUI colour palette">
      <a:dk1>
        <a:srgbClr val="004575"/>
      </a:dk1>
      <a:lt1>
        <a:srgbClr val="FFFFFF"/>
      </a:lt1>
      <a:dk2>
        <a:srgbClr val="004575"/>
      </a:dk2>
      <a:lt2>
        <a:srgbClr val="FFFFFF"/>
      </a:lt2>
      <a:accent1>
        <a:srgbClr val="8F932F"/>
      </a:accent1>
      <a:accent2>
        <a:srgbClr val="C85826"/>
      </a:accent2>
      <a:accent3>
        <a:srgbClr val="C3AEA1"/>
      </a:accent3>
      <a:accent4>
        <a:srgbClr val="F1C36F"/>
      </a:accent4>
      <a:accent5>
        <a:srgbClr val="2480C4"/>
      </a:accent5>
      <a:accent6>
        <a:srgbClr val="00457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2053</TotalTime>
  <Words>1478</Words>
  <Application>Microsoft Office PowerPoint</Application>
  <PresentationFormat>Widescreen</PresentationFormat>
  <Paragraphs>243</Paragraphs>
  <Slides>67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Symbol</vt:lpstr>
      <vt:lpstr>Tema de Office</vt:lpstr>
      <vt:lpstr>Research Data Collections &amp; Services   EUI Library  29 August 2024                         </vt:lpstr>
      <vt:lpstr>PowerPoint Presentation</vt:lpstr>
      <vt:lpstr>PowerPoint Presentation</vt:lpstr>
      <vt:lpstr> Research Data Lifecycle</vt:lpstr>
      <vt:lpstr>PowerPoint Presentation</vt:lpstr>
      <vt:lpstr>     Data discovery and generation</vt:lpstr>
      <vt:lpstr>        Inputs, use, outputs</vt:lpstr>
      <vt:lpstr>PowerPoint Presentation</vt:lpstr>
      <vt:lpstr>PowerPoint Presentation</vt:lpstr>
      <vt:lpstr>PowerPoint Presentation</vt:lpstr>
      <vt:lpstr>PowerPoint Presentation</vt:lpstr>
      <vt:lpstr>PowerPoint Presentation</vt:lpstr>
      <vt:lpstr>    Examples</vt:lpstr>
      <vt:lpstr>Micro socio-economic data Library restricted server</vt:lpstr>
      <vt:lpstr>PowerPoint Presentation</vt:lpstr>
      <vt:lpstr>Restricted server K  </vt:lpstr>
      <vt:lpstr>   EU-SILC</vt:lpstr>
      <vt:lpstr>PowerPoint Presentation</vt:lpstr>
      <vt:lpstr>PowerPoint Presentation</vt:lpstr>
      <vt:lpstr>Eurostat micro data application         </vt:lpstr>
      <vt:lpstr>PowerPoint Presentation</vt:lpstr>
      <vt:lpstr>Data archives</vt:lpstr>
      <vt:lpstr>PowerPoint Presentation</vt:lpstr>
      <vt:lpstr> Research Data Lifecycle</vt:lpstr>
      <vt:lpstr>PowerPoint Presentation</vt:lpstr>
      <vt:lpstr>Data Protection:         Collecting, generating and processing data</vt:lpstr>
      <vt:lpstr>Anonymisation</vt:lpstr>
      <vt:lpstr>Pseudonymisation </vt:lpstr>
      <vt:lpstr>Structure, folders, files, variables, format and versioning</vt:lpstr>
      <vt:lpstr>Documentation and codebooks</vt:lpstr>
      <vt:lpstr> Security during research projects</vt:lpstr>
      <vt:lpstr>   Backup during research projects</vt:lpstr>
      <vt:lpstr>PowerPoint Presentation</vt:lpstr>
      <vt:lpstr>EUI Standard Infrastructure &amp; Protocol Description</vt:lpstr>
      <vt:lpstr>    Data deletion</vt:lpstr>
      <vt:lpstr>PowerPoint Presentation</vt:lpstr>
      <vt:lpstr>PowerPoint Presentation</vt:lpstr>
      <vt:lpstr>PowerPoint Presentation</vt:lpstr>
      <vt:lpstr>Preparing data for reposit</vt:lpstr>
      <vt:lpstr> Metadata</vt:lpstr>
      <vt:lpstr>PowerPoint Presentation</vt:lpstr>
      <vt:lpstr>Dataset outputs as original work </vt:lpstr>
      <vt:lpstr>PowerPoint Presentation</vt:lpstr>
      <vt:lpstr>       Data Management Plans</vt:lpstr>
      <vt:lpstr>PowerPoint Presentation</vt:lpstr>
      <vt:lpstr>FAIR data principles</vt:lpstr>
      <vt:lpstr>PowerPoint Presentation</vt:lpstr>
      <vt:lpstr>PowerPoint Presentation</vt:lpstr>
      <vt:lpstr>PowerPoint Presentation</vt:lpstr>
      <vt:lpstr>PowerPoint Presentation</vt:lpstr>
      <vt:lpstr>PowerPoint Presentation</vt:lpstr>
      <vt:lpstr>   2021-2027</vt:lpstr>
      <vt:lpstr>PowerPoint Presentation</vt:lpstr>
      <vt:lpstr>PowerPoint Presentation</vt:lpstr>
      <vt:lpstr>Data Management Plans</vt:lpstr>
      <vt:lpstr>DMPonline tool</vt:lpstr>
      <vt:lpstr>PowerPoint Presentation</vt:lpstr>
      <vt:lpstr>  EUI support</vt:lpstr>
      <vt:lpstr>PowerPoint Presentation</vt:lpstr>
      <vt:lpstr>PowerPoint Presentation</vt:lpstr>
      <vt:lpstr>PowerPoint Presentation</vt:lpstr>
      <vt:lpstr>Manuals</vt:lpstr>
      <vt:lpstr>       Data Manuals</vt:lpstr>
      <vt:lpstr>Research software - ICT</vt:lpstr>
      <vt:lpstr>PowerPoint Presentation</vt:lpstr>
      <vt:lpstr>                                        Research data support</vt:lpstr>
      <vt:lpstr>Research Data Collections &amp; Services   EUI Library  29 August 2023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Medina Medina, Eva</dc:creator>
  <cp:lastModifiedBy>Library, Economics Collection</cp:lastModifiedBy>
  <cp:revision>209</cp:revision>
  <dcterms:created xsi:type="dcterms:W3CDTF">2021-04-07T09:33:36Z</dcterms:created>
  <dcterms:modified xsi:type="dcterms:W3CDTF">2024-08-27T13:44:23Z</dcterms:modified>
</cp:coreProperties>
</file>