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323" r:id="rId2"/>
    <p:sldId id="535" r:id="rId3"/>
    <p:sldId id="527" r:id="rId4"/>
    <p:sldId id="536" r:id="rId5"/>
    <p:sldId id="538" r:id="rId6"/>
    <p:sldId id="510" r:id="rId7"/>
    <p:sldId id="327" r:id="rId8"/>
    <p:sldId id="529" r:id="rId9"/>
    <p:sldId id="331" r:id="rId10"/>
    <p:sldId id="332" r:id="rId11"/>
    <p:sldId id="519" r:id="rId12"/>
    <p:sldId id="369" r:id="rId13"/>
    <p:sldId id="334" r:id="rId14"/>
    <p:sldId id="335" r:id="rId15"/>
    <p:sldId id="513" r:id="rId16"/>
    <p:sldId id="518" r:id="rId17"/>
    <p:sldId id="515" r:id="rId18"/>
    <p:sldId id="516" r:id="rId19"/>
    <p:sldId id="336" r:id="rId20"/>
    <p:sldId id="511" r:id="rId21"/>
    <p:sldId id="338" r:id="rId22"/>
    <p:sldId id="531" r:id="rId23"/>
    <p:sldId id="341" r:id="rId24"/>
    <p:sldId id="342" r:id="rId25"/>
    <p:sldId id="343" r:id="rId26"/>
    <p:sldId id="344" r:id="rId27"/>
    <p:sldId id="345" r:id="rId28"/>
    <p:sldId id="347" r:id="rId29"/>
    <p:sldId id="348" r:id="rId30"/>
    <p:sldId id="349" r:id="rId31"/>
    <p:sldId id="372" r:id="rId32"/>
    <p:sldId id="376" r:id="rId33"/>
    <p:sldId id="525" r:id="rId34"/>
    <p:sldId id="437" r:id="rId35"/>
    <p:sldId id="438" r:id="rId36"/>
    <p:sldId id="439" r:id="rId37"/>
    <p:sldId id="442" r:id="rId38"/>
    <p:sldId id="443" r:id="rId39"/>
    <p:sldId id="444" r:id="rId40"/>
    <p:sldId id="445" r:id="rId41"/>
    <p:sldId id="446" r:id="rId42"/>
    <p:sldId id="447" r:id="rId43"/>
    <p:sldId id="448" r:id="rId44"/>
    <p:sldId id="450" r:id="rId45"/>
    <p:sldId id="456" r:id="rId46"/>
    <p:sldId id="457" r:id="rId47"/>
    <p:sldId id="459" r:id="rId48"/>
    <p:sldId id="460" r:id="rId49"/>
    <p:sldId id="463" r:id="rId50"/>
    <p:sldId id="464" r:id="rId51"/>
    <p:sldId id="465" r:id="rId52"/>
    <p:sldId id="467" r:id="rId53"/>
    <p:sldId id="470" r:id="rId54"/>
    <p:sldId id="471" r:id="rId55"/>
    <p:sldId id="472" r:id="rId56"/>
    <p:sldId id="475" r:id="rId57"/>
    <p:sldId id="478" r:id="rId58"/>
    <p:sldId id="495" r:id="rId59"/>
    <p:sldId id="496" r:id="rId60"/>
    <p:sldId id="517" r:id="rId61"/>
    <p:sldId id="498" r:id="rId62"/>
    <p:sldId id="499" r:id="rId63"/>
    <p:sldId id="532" r:id="rId64"/>
    <p:sldId id="504" r:id="rId65"/>
    <p:sldId id="537" r:id="rId66"/>
    <p:sldId id="533" r:id="rId67"/>
    <p:sldId id="508" r:id="rId68"/>
    <p:sldId id="530" r:id="rId69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C74D7-B747-A544-8AF3-0B2CD48366B7}" type="datetimeFigureOut">
              <a:rPr lang="es-ES" smtClean="0"/>
              <a:t>27/08/2024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2E7F3-2854-5B40-84BD-7C1D6E3868AD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4537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10C5ED-6F3F-4B99-8E52-096CB2FAC181}" type="slidenum">
              <a:rPr lang="en-GB" altLang="en-US" smtClean="0"/>
              <a:pPr>
                <a:spcBef>
                  <a:spcPct val="0"/>
                </a:spcBef>
              </a:pPr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817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086417-35E0-469F-B75F-8ED562A36BF6}" type="slidenum">
              <a:rPr lang="en-GB" altLang="en-US" smtClean="0"/>
              <a:pPr>
                <a:spcBef>
                  <a:spcPct val="0"/>
                </a:spcBef>
              </a:pPr>
              <a:t>28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01843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35023C-274D-46E1-B63D-82C2C98E9A5F}" type="slidenum">
              <a:rPr lang="en-GB" altLang="en-US" smtClean="0"/>
              <a:pPr>
                <a:spcBef>
                  <a:spcPct val="0"/>
                </a:spcBef>
              </a:pPr>
              <a:t>32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30463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35023C-274D-46E1-B63D-82C2C98E9A5F}" type="slidenum">
              <a:rPr lang="en-GB" altLang="en-US" smtClean="0"/>
              <a:pPr>
                <a:spcBef>
                  <a:spcPct val="0"/>
                </a:spcBef>
              </a:pPr>
              <a:t>63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74047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C56778-37B6-4A46-9522-D87EA474A375}" type="slidenum">
              <a:rPr lang="en-GB" altLang="en-US" smtClean="0"/>
              <a:pPr>
                <a:spcBef>
                  <a:spcPct val="0"/>
                </a:spcBef>
              </a:pPr>
              <a:t>64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17742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10C5ED-6F3F-4B99-8E52-096CB2FAC181}" type="slidenum">
              <a:rPr lang="en-GB" altLang="en-US" smtClean="0"/>
              <a:pPr>
                <a:spcBef>
                  <a:spcPct val="0"/>
                </a:spcBef>
              </a:pPr>
              <a:t>65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36719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C56778-37B6-4A46-9522-D87EA474A375}" type="slidenum">
              <a:rPr lang="en-GB" altLang="en-US" smtClean="0"/>
              <a:pPr>
                <a:spcBef>
                  <a:spcPct val="0"/>
                </a:spcBef>
              </a:pPr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84050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34E7FB-9984-42F7-9A8D-73DB073DD90F}" type="slidenum">
              <a:rPr lang="en-GB" altLang="en-US" smtClean="0"/>
              <a:pPr>
                <a:spcBef>
                  <a:spcPct val="0"/>
                </a:spcBef>
              </a:pPr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56458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2E7F3-2854-5B40-84BD-7C1D6E3868AD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7477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C6922E-B9D9-4BFD-BDC4-A996156B480F}" type="slidenum">
              <a:rPr lang="en-GB" altLang="en-US" smtClean="0"/>
              <a:pPr>
                <a:spcBef>
                  <a:spcPct val="0"/>
                </a:spcBef>
              </a:pPr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5164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2E7F3-2854-5B40-84BD-7C1D6E3868AD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6881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A24624-36A0-46E5-8009-6011FA9B7B14}" type="slidenum">
              <a:rPr lang="en-GB" altLang="en-US" smtClean="0"/>
              <a:pPr>
                <a:spcBef>
                  <a:spcPct val="0"/>
                </a:spcBef>
              </a:pPr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11191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C6922E-B9D9-4BFD-BDC4-A996156B480F}" type="slidenum">
              <a:rPr lang="en-GB" altLang="en-US" smtClean="0"/>
              <a:pPr>
                <a:spcBef>
                  <a:spcPct val="0"/>
                </a:spcBef>
              </a:pPr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34408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55F951-31B4-4C8A-B6C5-B8EC9E4D872E}" type="slidenum">
              <a:rPr lang="en-GB" altLang="en-US" smtClean="0"/>
              <a:pPr>
                <a:spcBef>
                  <a:spcPct val="0"/>
                </a:spcBef>
              </a:pPr>
              <a:t>26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35065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5D07F-D9E6-E845-ABAE-C496A55B9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557" y="1412102"/>
            <a:ext cx="6940267" cy="2387600"/>
          </a:xfrm>
          <a:noFill/>
        </p:spPr>
        <p:txBody>
          <a:bodyPr wrap="square" lIns="0" anchor="t" anchorCtr="0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838330-9B46-2B4A-88CB-BBA6492EC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557" y="4030371"/>
            <a:ext cx="5150536" cy="1567240"/>
          </a:xfrm>
        </p:spPr>
        <p:txBody>
          <a:bodyPr lIns="0" anchor="t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28371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3617446-3B88-DD40-BC8F-9AC1CD441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00699" y="987426"/>
            <a:ext cx="5859463" cy="21560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57988F-65C2-A242-8902-38001BE9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A1BD20AF-6FDF-694F-8BBB-BAF5BFBCA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416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9" name="Marcador de posición de imagen 2">
            <a:extLst>
              <a:ext uri="{FF2B5EF4-FFF2-40B4-BE49-F238E27FC236}">
                <a16:creationId xmlns:a16="http://schemas.microsoft.com/office/drawing/2014/main" id="{F27B96D6-59E0-D14C-82BF-94DBA4C75E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74712" y="987425"/>
            <a:ext cx="454977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10" name="Marcador de posición de imagen 2">
            <a:extLst>
              <a:ext uri="{FF2B5EF4-FFF2-40B4-BE49-F238E27FC236}">
                <a16:creationId xmlns:a16="http://schemas.microsoft.com/office/drawing/2014/main" id="{6D5BA7C9-59E2-5942-B6A2-525CBCA90630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600699" y="3303816"/>
            <a:ext cx="5859463" cy="25572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3336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856A72-C98F-E741-AC4E-26A159CDE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DFAC3D-E137-3444-AC1A-D6879E2B0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EE16B5-B918-5E43-91B5-2204959A3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8988F3EA-C852-F14C-ABB6-86035C9C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378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1964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064D801-4D0C-F647-AD55-976FC10FA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1146411"/>
            <a:ext cx="2735263" cy="4763070"/>
          </a:xfrm>
        </p:spPr>
        <p:txBody>
          <a:bodyPr vert="eaVert"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447500-C1C1-0C48-8E36-0A8847A5D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74713" y="1146411"/>
            <a:ext cx="7697787" cy="476306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F95EA-C615-C54E-903A-00253A22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919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224883-BAD4-ED4E-A8D0-FF3E0A4D8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2571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84000" y="259200"/>
            <a:ext cx="7584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30E5A-E340-47EC-8133-2296F4EAC9F6}" type="datetime1">
              <a:rPr lang="it-IT" altLang="it-IT"/>
              <a:pPr>
                <a:defRPr/>
              </a:pPr>
              <a:t>27/08/2024</a:t>
            </a:fld>
            <a:endParaRPr lang="it-IT" alt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C0B26-92E3-4492-ADC3-D134A0EE2141}" type="slidenum">
              <a:rPr lang="it-IT" altLang="it-IT"/>
              <a:pPr>
                <a:defRPr/>
              </a:pPr>
              <a:t>‹#›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84194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78EB0-7FFF-D243-87E2-2C4100C0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77" y="1152758"/>
            <a:ext cx="10699186" cy="1325563"/>
          </a:xfrm>
        </p:spPr>
        <p:txBody>
          <a:bodyPr anchor="t" anchorCtr="0"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133987-260A-A94D-B9A9-1EA7E495E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977" y="2730926"/>
            <a:ext cx="10699186" cy="3189814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C0C721-1EDF-CD47-929B-E9BD70E13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679" y="6076349"/>
            <a:ext cx="450935" cy="365125"/>
          </a:xfrm>
        </p:spPr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1085A88C-3371-1346-B902-FE0F5CCDD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6508" y="61307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322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21E003-4354-BE4E-BAD0-09E4E55EF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93" y="1332548"/>
            <a:ext cx="10729870" cy="2852737"/>
          </a:xfrm>
        </p:spPr>
        <p:txBody>
          <a:bodyPr anchor="t" anchorCtr="0"/>
          <a:lstStyle>
            <a:lvl1pPr>
              <a:defRPr sz="6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944C37-D002-7249-9671-D115B4190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93" y="4425633"/>
            <a:ext cx="107298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CA001B-E590-9546-A1BC-8E7E3A7E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93CD924F-B0BA-D34B-8679-987480628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62916" y="613351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4837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B740FF-768D-984E-A5D5-98DDBC4B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EBD72F-C901-A14A-9976-65B5E5266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0020" y="2685327"/>
            <a:ext cx="5249779" cy="3397421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A9CD86-F882-1A4D-B8DD-0844ABD0E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85327"/>
            <a:ext cx="5304184" cy="3397422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91928A-0B92-C448-AFD4-C264B270F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87F0BD42-BA2E-714B-B522-8E9F0B875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0" y="61289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95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D44C7F-EBDA-A24F-9D47-56A545BC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1076858"/>
            <a:ext cx="10714728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434399-C56C-D944-99F0-CDFA8724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434" y="2575901"/>
            <a:ext cx="52890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B094BD-D882-8B4A-B574-0E863B8CF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5435" y="3550445"/>
            <a:ext cx="5289002" cy="2495513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6343CEE-F82C-2847-B3BB-2F7BA34FB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7561" y="2575901"/>
            <a:ext cx="53026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9B9E527-557A-8844-884D-2B9E10013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7562" y="3550445"/>
            <a:ext cx="5302602" cy="2495513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915A4B-1670-7142-8981-F9E8B8C0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E1824371-E7C3-EB40-81A2-200ECB3841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764366" y="6141665"/>
            <a:ext cx="4155744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799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4F637-1308-664C-83B4-FA3A5C5F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8E102C0-E24E-E349-A2A5-1AC8458C2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C2D1B76-8B8D-8D4A-8189-7108E90AB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6408" y="61416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047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338ACD2-C9D8-5442-BE0B-F65DAA9A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BC88E4-43E3-4848-BE02-F9F0F284F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416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7157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F7EF2B-C263-964F-9EEB-6EE87EEA6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44" y="1180617"/>
            <a:ext cx="4278881" cy="1407007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4DC231-D60C-4B40-8F93-3EA127AAE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1088" y="1177441"/>
            <a:ext cx="3421550" cy="46883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B91F3-F429-714F-93EA-25BF9C708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3144" y="2754774"/>
            <a:ext cx="4278881" cy="31142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425F79-DD28-5D40-BD54-BD567D0C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F2869BA2-D0C4-E546-BFB4-992AFCA69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416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76939CAF-0F22-644B-A275-1944B762541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447059" y="1180617"/>
            <a:ext cx="3010468" cy="224838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5388C7D-5BB4-704B-8D60-3D827BB08F6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447058" y="3528646"/>
            <a:ext cx="3010468" cy="2340342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10414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25980C-B0AE-584D-B812-F230492A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76" y="987425"/>
            <a:ext cx="4687323" cy="1408534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3617446-3B88-DD40-BC8F-9AC1CD441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00699" y="987425"/>
            <a:ext cx="585946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71A45F-B5D7-0D40-9164-03C3CF422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976" y="2546430"/>
            <a:ext cx="4687323" cy="332255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57988F-65C2-A242-8902-38001BE9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A1BD20AF-6FDF-694F-8BBB-BAF5BFBCA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4166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6410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6CA309-E17A-2B44-85BE-A3856B25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1" y="1152758"/>
            <a:ext cx="10690142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1D2B88-EA5F-F340-83EC-5CE5D16C8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021" y="2725947"/>
            <a:ext cx="10690142" cy="3194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41A8EE-456F-8E45-ACEA-FDC28B223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8867" y="6076347"/>
            <a:ext cx="450935" cy="365125"/>
          </a:xfrm>
          <a:prstGeom prst="rect">
            <a:avLst/>
          </a:prstGeom>
        </p:spPr>
        <p:txBody>
          <a:bodyPr vert="horz" lIns="91440" tIns="45720" rIns="91440" bIns="45720" rtlCol="0" anchor="b" anchorCtr="1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52F14F-3A0B-CE46-8BBB-70A85C274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76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 anchorCtr="1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676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8" r:id="rId11"/>
    <p:sldLayoutId id="2147483659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20" userDrawn="1">
          <p15:clr>
            <a:srgbClr val="F26B43"/>
          </p15:clr>
        </p15:guide>
        <p15:guide id="2" pos="73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ui.eu/en/services/library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i.eu/en/academic-units/department-of-economic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i.eu/Research/Library/ResearchGuides/Economics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opac.eui.eu/client/en_GB/default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i.eu/Research/Library/ResearchGuides/Economics/DepartmentalServices/VLFBookDeliverie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i.eu/Documents/Research/Library/AboutTheLibrary/LibGuide2024-22.08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i.eu/Research/Library/Collections/AccessEResource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ui.eu/ServicesAndAdmin/ComputingService/Network/VPN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i.eu/Research/Library/ResearchGuides/Economics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ui.eu/Research/Library/ResearchGuides/Economics/Journal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ui.eu/Research/Library/ResearchGuides/Economics/Book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ui.eu/Research/Library/ResearchGuides/Economics/EconomicsWP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i.eu/Research/Library/ResearchGuides/Economics/DepartmentalService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ui.eu/Research/Library/ResearchGuides/Economics/DepartmentalLibrary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econlibrary@eui.e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ui.eu/Research/Library/ResearchGuides/Economics/EconReference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eui.eu/Research/Library/Service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ui.eu/Research/Library/ResearchGuides/Economics/EconomicNew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ui.eu/Research/Library/ResearchDataService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ui.eu/en/services/library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ui.eu/Research/Library/ResearchDataService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i.eu/Research/Library/ResearchDataServices/StepByStep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i.eu/Research/Library/ResearchDataServices/Guide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eui.eu/Research/Library/ResearchGuides/Economics/Statistics/DataPorta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ui.eu/Research/Library/ResearchGuides/Economics/Statistics/MacroDataSe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ui.eu/Research/Library/ResearchGuides/Economics/Statistics/MicroDataSe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ui.eu/Research/Library/ResearchGuides/Economics/EuropeanEUandEurozoneStatistic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ui.eu/Research/Library/ResearchGuides/Economics/Statistics/DataPortal/CNT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i.eu/Research/Library/ResearchGuides/Economics/Statistics/DataPortal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ui.eu/Research/Library/ResearchGuides/Economics/Statistics/DataPortal/GESIS" TargetMode="External"/><Relationship Id="rId3" Type="http://schemas.openxmlformats.org/officeDocument/2006/relationships/image" Target="../media/image65.png"/><Relationship Id="rId7" Type="http://schemas.openxmlformats.org/officeDocument/2006/relationships/hyperlink" Target="https://www.eui.eu/Research/Library/ResearchGuides/Economics/Statistics/DataPortal/UKDA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hyperlink" Target="https://www.eui.eu/Research/Library/ResearchGuides/Economics/Statistics/DataPortal/ICPSR" TargetMode="Externa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ui.eu/Research/Library/ResearchDataService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i.eu/Research/Library/Collections/TermsAndConditions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ui.eu/About/DataProtection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i.eu/ServicesAndAdmin/ComputingService/PolicyDocuments/AcceptableUsePolicy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10.png"/><Relationship Id="rId4" Type="http://schemas.openxmlformats.org/officeDocument/2006/relationships/hyperlink" Target="https://www.eui.eu/Research/Library/ResearchDataServices/SensitiveData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ui.eu/Research/Library/ResearchDataService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admus.eui.e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i.eu/Research/Library/ResearchDataServices/EUIResDataWorkflow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admus.eui.eu/handle/1814/6454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ui.eu/Research/Library/ResearchGuides/Economics/SAGEmethod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www.eui.eu/Research/Library/RequestForms/Register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i.eu/ServicesAndAdmin/ComputingService/Software/SoftwareResearch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www.eui.eu/Research/Library/ResearchGuides/Economics/eBulletinSignup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mailto:econlibrary@eui.eu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10.png"/><Relationship Id="rId4" Type="http://schemas.openxmlformats.org/officeDocument/2006/relationships/hyperlink" Target="https://www.eui.eu/Research/Library/ResearchDataServices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econlibrary@eui.e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hyperlink" Target="https://www.eui.eu/Research/Library/ResearchGuides/Economic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37751" y="6369051"/>
            <a:ext cx="5762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572996-1E63-4452-8E3B-41EC1856CA03}" type="slidenum">
              <a:rPr lang="it-IT" altLang="en-US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en-US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ctrTitle"/>
          </p:nvPr>
        </p:nvSpPr>
        <p:spPr>
          <a:xfrm>
            <a:off x="451946" y="1662545"/>
            <a:ext cx="9485806" cy="4142943"/>
          </a:xfrm>
        </p:spPr>
        <p:txBody>
          <a:bodyPr>
            <a:normAutofit/>
          </a:bodyPr>
          <a:lstStyle/>
          <a:p>
            <a:pPr>
              <a:spcAft>
                <a:spcPct val="0"/>
              </a:spcAft>
            </a:pPr>
            <a:r>
              <a:rPr lang="en-US" altLang="en-US" sz="3600" b="0" dirty="0">
                <a:solidFill>
                  <a:srgbClr val="002060"/>
                </a:solidFill>
              </a:rPr>
              <a:t>Library Collections and Services</a:t>
            </a:r>
            <a:br>
              <a:rPr lang="en-US" altLang="en-US" sz="3600" b="0" dirty="0">
                <a:solidFill>
                  <a:srgbClr val="002060"/>
                </a:solidFill>
              </a:rPr>
            </a:br>
            <a:r>
              <a:rPr lang="en-US" altLang="en-US" sz="3600" b="0" dirty="0">
                <a:solidFill>
                  <a:srgbClr val="002060"/>
                </a:solidFill>
              </a:rPr>
              <a:t>for Economic Research</a:t>
            </a:r>
            <a:r>
              <a:rPr lang="en-US" altLang="en-US" sz="2800" dirty="0">
                <a:solidFill>
                  <a:srgbClr val="002060"/>
                </a:solidFill>
              </a:rPr>
              <a:t/>
            </a:r>
            <a:br>
              <a:rPr lang="en-US" altLang="en-US" sz="2800" dirty="0">
                <a:solidFill>
                  <a:srgbClr val="002060"/>
                </a:solidFill>
              </a:rPr>
            </a:br>
            <a:r>
              <a:rPr lang="en-US" altLang="en-US" sz="2800" dirty="0">
                <a:solidFill>
                  <a:srgbClr val="002060"/>
                </a:solidFill>
              </a:rPr>
              <a:t/>
            </a:r>
            <a:br>
              <a:rPr lang="en-US" altLang="en-US" sz="2800" dirty="0">
                <a:solidFill>
                  <a:srgbClr val="002060"/>
                </a:solidFill>
              </a:rPr>
            </a:br>
            <a:r>
              <a:rPr lang="en-US" altLang="en-US" sz="2800" dirty="0">
                <a:solidFill>
                  <a:srgbClr val="002060"/>
                </a:solidFill>
              </a:rPr>
              <a:t/>
            </a:r>
            <a:br>
              <a:rPr lang="en-US" altLang="en-US" sz="2800" dirty="0">
                <a:solidFill>
                  <a:srgbClr val="002060"/>
                </a:solidFill>
              </a:rPr>
            </a:br>
            <a:r>
              <a:rPr lang="en-US" altLang="en-US" sz="2800" dirty="0">
                <a:solidFill>
                  <a:srgbClr val="002060"/>
                </a:solidFill>
              </a:rPr>
              <a:t/>
            </a:r>
            <a:br>
              <a:rPr lang="en-US" altLang="en-US" sz="2800" dirty="0">
                <a:solidFill>
                  <a:srgbClr val="002060"/>
                </a:solidFill>
              </a:rPr>
            </a:br>
            <a:r>
              <a:rPr lang="en-US" altLang="en-US" sz="2800" dirty="0">
                <a:solidFill>
                  <a:srgbClr val="002060"/>
                </a:solidFill>
              </a:rPr>
              <a:t/>
            </a:r>
            <a:br>
              <a:rPr lang="en-US" altLang="en-US" sz="2800" dirty="0">
                <a:solidFill>
                  <a:srgbClr val="002060"/>
                </a:solidFill>
              </a:rPr>
            </a:br>
            <a:r>
              <a:rPr lang="en-US" altLang="en-US" sz="2800" b="0" dirty="0">
                <a:solidFill>
                  <a:srgbClr val="002060"/>
                </a:solidFill>
              </a:rPr>
              <a:t>28</a:t>
            </a:r>
            <a:r>
              <a:rPr lang="en-GB" altLang="en-US" sz="2800" b="0" dirty="0">
                <a:solidFill>
                  <a:srgbClr val="002060"/>
                </a:solidFill>
              </a:rPr>
              <a:t> August </a:t>
            </a:r>
            <a:r>
              <a:rPr lang="en-GB" altLang="en-US" sz="2800" b="0" dirty="0" smtClean="0">
                <a:solidFill>
                  <a:srgbClr val="002060"/>
                </a:solidFill>
              </a:rPr>
              <a:t>2024                </a:t>
            </a:r>
            <a:r>
              <a:rPr lang="en-GB" altLang="en-US" sz="2000" dirty="0">
                <a:solidFill>
                  <a:srgbClr val="002060"/>
                </a:solidFill>
              </a:rPr>
              <a:t>		     </a:t>
            </a: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89154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030413" y="24288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b="1" dirty="0"/>
              <a:t>                         </a:t>
            </a:r>
            <a:br>
              <a:rPr lang="en-GB" altLang="en-US" b="1" dirty="0"/>
            </a:br>
            <a:r>
              <a:rPr lang="en-GB" altLang="en-US" dirty="0"/>
              <a:t> </a:t>
            </a:r>
            <a:r>
              <a:rPr lang="en-GB" altLang="en-US" sz="3600" b="0" dirty="0" smtClean="0">
                <a:solidFill>
                  <a:srgbClr val="002060"/>
                </a:solidFill>
              </a:rPr>
              <a:t>Economics </a:t>
            </a:r>
            <a:r>
              <a:rPr lang="en-GB" altLang="en-US" sz="3600" b="0" dirty="0">
                <a:solidFill>
                  <a:srgbClr val="002060"/>
                </a:solidFill>
              </a:rPr>
              <a:t>&amp; Data Collections 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2063750" y="1858674"/>
            <a:ext cx="8229600" cy="45196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rgbClr val="002060"/>
                </a:solidFill>
              </a:rPr>
              <a:t>Full-text electronic journals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rgbClr val="002060"/>
                </a:solidFill>
              </a:rPr>
              <a:t>Books, ebooks &amp; manuals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rgbClr val="002060"/>
                </a:solidFill>
              </a:rPr>
              <a:t>Data Portal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rgbClr val="002060"/>
                </a:solidFill>
              </a:rPr>
              <a:t>Reference collection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solidFill>
                  <a:srgbClr val="002060"/>
                </a:solidFill>
              </a:rPr>
              <a:t>Departmental collection </a:t>
            </a:r>
            <a:r>
              <a:rPr lang="en-US" altLang="en-US" sz="2000" dirty="0">
                <a:solidFill>
                  <a:srgbClr val="002060"/>
                </a:solidFill>
              </a:rPr>
              <a:t>(VLF) </a:t>
            </a:r>
          </a:p>
          <a:p>
            <a:r>
              <a:rPr lang="en-US" altLang="en-US" sz="2800" dirty="0">
                <a:solidFill>
                  <a:srgbClr val="002060"/>
                </a:solidFill>
              </a:rPr>
              <a:t>Full-text working papers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solidFill>
                <a:srgbClr val="002060"/>
              </a:solidFill>
            </a:endParaRPr>
          </a:p>
        </p:txBody>
      </p:sp>
      <p:pic>
        <p:nvPicPr>
          <p:cNvPr id="15364" name="Picture 5" descr="EconJourn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615" y="727796"/>
            <a:ext cx="182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365" y="2061874"/>
            <a:ext cx="183765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271" y="3669179"/>
            <a:ext cx="1728216" cy="2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784" y="5363151"/>
            <a:ext cx="15779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68" y="5297483"/>
            <a:ext cx="1745223" cy="1265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6762" y="4747074"/>
            <a:ext cx="2207609" cy="12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93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C0B26-92E3-4492-ADC3-D134A0EE2141}" type="slidenum">
              <a:rPr lang="it-IT" altLang="it-IT" smtClean="0"/>
              <a:pPr>
                <a:defRPr/>
              </a:pPr>
              <a:t>11</a:t>
            </a:fld>
            <a:endParaRPr lang="it-IT" altLang="it-IT" dirty="0"/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43" y="5978136"/>
            <a:ext cx="377985" cy="4633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28" y="1192464"/>
            <a:ext cx="11564964" cy="52490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8984" y="2520700"/>
            <a:ext cx="408467" cy="280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F40061-50D9-1E62-E9C7-39038CBFB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5609" y="4507980"/>
            <a:ext cx="408467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19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C0B26-92E3-4492-ADC3-D134A0EE2141}" type="slidenum">
              <a:rPr lang="it-IT" altLang="it-IT" smtClean="0"/>
              <a:pPr>
                <a:defRPr/>
              </a:pPr>
              <a:t>12</a:t>
            </a:fld>
            <a:endParaRPr lang="it-IT" altLang="it-IT" dirty="0"/>
          </a:p>
        </p:txBody>
      </p:sp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8867" y="6027241"/>
            <a:ext cx="377985" cy="463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371DEF-E65B-B0AF-C732-5EF48EC61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6" y="475267"/>
            <a:ext cx="11703381" cy="48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01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317" y="5991155"/>
            <a:ext cx="377985" cy="463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71" y="5787648"/>
            <a:ext cx="1209844" cy="666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0790" y="6121069"/>
            <a:ext cx="543001" cy="504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037891-6CCA-7249-D955-EC833005F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071" y="434024"/>
            <a:ext cx="9667319" cy="63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59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6"/>
          <p:cNvSpPr>
            <a:spLocks noGrp="1"/>
          </p:cNvSpPr>
          <p:nvPr>
            <p:ph idx="1"/>
          </p:nvPr>
        </p:nvSpPr>
        <p:spPr>
          <a:xfrm>
            <a:off x="1976582" y="1625600"/>
            <a:ext cx="9252672" cy="3888509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sz="3900" dirty="0">
                <a:solidFill>
                  <a:srgbClr val="002060"/>
                </a:solidFill>
              </a:rPr>
              <a:t>Title / author / keyword 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3900" dirty="0">
                <a:solidFill>
                  <a:srgbClr val="002060"/>
                </a:solidFill>
              </a:rPr>
              <a:t>Book shelfmarks </a:t>
            </a:r>
            <a:r>
              <a:rPr lang="en-US" altLang="en-US" sz="3100" dirty="0">
                <a:solidFill>
                  <a:srgbClr val="002060"/>
                </a:solidFill>
              </a:rPr>
              <a:t>(Badia &amp; VLF)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sz="3900" dirty="0">
                <a:solidFill>
                  <a:srgbClr val="002060"/>
                </a:solidFill>
              </a:rPr>
              <a:t>Full-text ebooks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sz="3900" dirty="0">
                <a:solidFill>
                  <a:srgbClr val="002060"/>
                </a:solidFill>
              </a:rPr>
              <a:t>Full-text ejournals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sz="3900" dirty="0">
                <a:solidFill>
                  <a:srgbClr val="002060"/>
                </a:solidFill>
              </a:rPr>
              <a:t>Book delivery: 30-day loan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sz="3900" dirty="0">
                <a:solidFill>
                  <a:srgbClr val="002060"/>
                </a:solidFill>
              </a:rPr>
              <a:t>Patron account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3900" dirty="0">
                <a:solidFill>
                  <a:srgbClr val="002060"/>
                </a:solidFill>
              </a:rPr>
              <a:t>Placing holds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sz="3900" dirty="0">
                <a:solidFill>
                  <a:srgbClr val="002060"/>
                </a:solidFill>
              </a:rPr>
              <a:t>Renewing book loans</a:t>
            </a:r>
          </a:p>
          <a:p>
            <a:pPr marL="0" indent="0">
              <a:buNone/>
              <a:defRPr/>
            </a:pPr>
            <a:endParaRPr lang="en-US" altLang="en-US" dirty="0">
              <a:solidFill>
                <a:srgbClr val="002060"/>
              </a:solidFill>
            </a:endParaRPr>
          </a:p>
        </p:txBody>
      </p:sp>
      <p:sp>
        <p:nvSpPr>
          <p:cNvPr id="20483" name="Title 5"/>
          <p:cNvSpPr>
            <a:spLocks noGrp="1"/>
          </p:cNvSpPr>
          <p:nvPr>
            <p:ph type="title"/>
          </p:nvPr>
        </p:nvSpPr>
        <p:spPr>
          <a:xfrm>
            <a:off x="3251200" y="258764"/>
            <a:ext cx="6948489" cy="1081087"/>
          </a:xfrm>
        </p:spPr>
        <p:txBody>
          <a:bodyPr>
            <a:normAutofit/>
          </a:bodyPr>
          <a:lstStyle/>
          <a:p>
            <a:r>
              <a:rPr lang="en-GB" altLang="en-US" sz="4000" b="0" dirty="0">
                <a:solidFill>
                  <a:srgbClr val="002060"/>
                </a:solidFill>
              </a:rPr>
              <a:t>The Catalogue</a:t>
            </a: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DF3464-FD68-4F94-858B-5EBFE0842407}" type="slidenum">
              <a:rPr lang="it-IT" altLang="en-US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en-US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607" y="5978136"/>
            <a:ext cx="377985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67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66191" y="1292470"/>
            <a:ext cx="9272675" cy="4783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100" dirty="0"/>
              <a:t>001    Data manuals and data science</a:t>
            </a:r>
            <a:br>
              <a:rPr lang="en-GB" sz="2100" dirty="0"/>
            </a:br>
            <a:r>
              <a:rPr lang="en-GB" sz="2100" dirty="0"/>
              <a:t>330    Economics: general works</a:t>
            </a:r>
            <a:br>
              <a:rPr lang="en-GB" sz="2100" dirty="0"/>
            </a:br>
            <a:r>
              <a:rPr lang="en-GB" sz="2100" dirty="0"/>
              <a:t>331    Labour economics</a:t>
            </a:r>
            <a:br>
              <a:rPr lang="en-GB" sz="2100" dirty="0"/>
            </a:br>
            <a:r>
              <a:rPr lang="en-GB" sz="2100" dirty="0"/>
              <a:t>332    Financial economics</a:t>
            </a:r>
            <a:br>
              <a:rPr lang="en-GB" sz="2100" dirty="0"/>
            </a:br>
            <a:r>
              <a:rPr lang="en-GB" sz="2100" dirty="0"/>
              <a:t>333    Environmental, land and energy economics</a:t>
            </a:r>
            <a:br>
              <a:rPr lang="en-GB" sz="2100" dirty="0"/>
            </a:br>
            <a:r>
              <a:rPr lang="en-GB" sz="2100" dirty="0"/>
              <a:t>335    Socialism and related systems</a:t>
            </a:r>
            <a:br>
              <a:rPr lang="en-GB" sz="2100" dirty="0"/>
            </a:br>
            <a:r>
              <a:rPr lang="en-GB" sz="2100" dirty="0"/>
              <a:t>336    Public Finance</a:t>
            </a:r>
            <a:br>
              <a:rPr lang="en-GB" sz="2100" dirty="0"/>
            </a:br>
            <a:r>
              <a:rPr lang="en-GB" sz="2100" dirty="0"/>
              <a:t>337    International economics</a:t>
            </a:r>
            <a:br>
              <a:rPr lang="en-GB" sz="2100" dirty="0"/>
            </a:br>
            <a:r>
              <a:rPr lang="en-GB" sz="2100" dirty="0"/>
              <a:t>338.5 Microeconomics</a:t>
            </a:r>
            <a:br>
              <a:rPr lang="en-GB" sz="2100" dirty="0"/>
            </a:br>
            <a:r>
              <a:rPr lang="en-GB" sz="2100" dirty="0"/>
              <a:t>339    Macroeconomics</a:t>
            </a:r>
            <a:br>
              <a:rPr lang="en-GB" sz="2100" dirty="0"/>
            </a:br>
            <a:r>
              <a:rPr lang="en-GB" sz="2100" dirty="0"/>
              <a:t>381    Domestic trade</a:t>
            </a:r>
            <a:br>
              <a:rPr lang="en-GB" sz="2100" dirty="0"/>
            </a:br>
            <a:r>
              <a:rPr lang="en-GB" sz="2100" dirty="0"/>
              <a:t>382    International trade</a:t>
            </a:r>
            <a:br>
              <a:rPr lang="en-GB" sz="2100" dirty="0"/>
            </a:br>
            <a:r>
              <a:rPr lang="en-GB" sz="2100" dirty="0"/>
              <a:t>384    Communications and telecommunications</a:t>
            </a:r>
            <a:br>
              <a:rPr lang="en-GB" sz="2100" dirty="0"/>
            </a:br>
            <a:r>
              <a:rPr lang="en-GB" sz="2100" dirty="0"/>
              <a:t>510    Mathematics</a:t>
            </a:r>
            <a:br>
              <a:rPr lang="en-GB" sz="2100" dirty="0"/>
            </a:br>
            <a:r>
              <a:rPr lang="en-GB" sz="2100" dirty="0"/>
              <a:t>519    Probabilities and applied mathematics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81754" y="426254"/>
            <a:ext cx="8086246" cy="1270662"/>
          </a:xfrm>
        </p:spPr>
        <p:txBody>
          <a:bodyPr>
            <a:normAutofit/>
          </a:bodyPr>
          <a:lstStyle/>
          <a:p>
            <a:r>
              <a:rPr lang="en-GB" sz="4000" b="0" dirty="0"/>
              <a:t>   Classification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C0B26-92E3-4492-ADC3-D134A0EE2141}" type="slidenum">
              <a:rPr lang="it-IT" altLang="it-IT" smtClean="0"/>
              <a:pPr>
                <a:defRPr/>
              </a:pPr>
              <a:t>15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48447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C0B26-92E3-4492-ADC3-D134A0EE2141}" type="slidenum">
              <a:rPr lang="it-IT" altLang="it-IT" smtClean="0"/>
              <a:pPr>
                <a:defRPr/>
              </a:pPr>
              <a:t>16</a:t>
            </a:fld>
            <a:endParaRPr lang="it-IT" alt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60" y="360549"/>
            <a:ext cx="11679280" cy="5715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84279" y="6058395"/>
            <a:ext cx="584108" cy="4010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635" y="4533109"/>
            <a:ext cx="2850005" cy="213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29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C0B26-92E3-4492-ADC3-D134A0EE2141}" type="slidenum">
              <a:rPr lang="it-IT" altLang="it-IT" smtClean="0"/>
              <a:pPr>
                <a:defRPr/>
              </a:pPr>
              <a:t>17</a:t>
            </a:fld>
            <a:endParaRPr lang="it-IT" alt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60000">
            <a:off x="739400" y="2445404"/>
            <a:ext cx="409748" cy="59282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0239FD-A91A-0834-23E1-54A498A67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23" y="1288412"/>
            <a:ext cx="11850754" cy="47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08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C0B26-92E3-4492-ADC3-D134A0EE2141}" type="slidenum">
              <a:rPr lang="it-IT" altLang="it-IT" smtClean="0"/>
              <a:pPr>
                <a:defRPr/>
              </a:pPr>
              <a:t>18</a:t>
            </a:fld>
            <a:endParaRPr lang="it-IT" alt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2" y="354111"/>
            <a:ext cx="11431595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88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D5C46A-1EE5-4DBA-A4E3-177902A1D34C}" type="slidenum">
              <a:rPr lang="it-IT" altLang="en-US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it-IT" altLang="en-US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6794" y="5978136"/>
            <a:ext cx="377985" cy="463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44" y="6011224"/>
            <a:ext cx="533474" cy="495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8ACAD-6960-FF13-8088-5C9ECBB03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98" y="487272"/>
            <a:ext cx="9392961" cy="50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0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3564" y="489529"/>
            <a:ext cx="5966692" cy="831272"/>
          </a:xfrm>
        </p:spPr>
        <p:txBody>
          <a:bodyPr>
            <a:normAutofit fontScale="90000"/>
          </a:bodyPr>
          <a:lstStyle/>
          <a:p>
            <a:r>
              <a:rPr lang="en-GB" sz="4000" b="0" dirty="0" smtClean="0"/>
              <a:t>General information leaflet</a:t>
            </a:r>
            <a:endParaRPr lang="en-GB" sz="4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2</a:t>
            </a:fld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12" y="1320801"/>
            <a:ext cx="10952897" cy="5250437"/>
          </a:xfrm>
          <a:prstGeom prst="rect">
            <a:avLst/>
          </a:prstGeom>
        </p:spPr>
      </p:pic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4809" y="6015050"/>
            <a:ext cx="39627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06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030413" y="404446"/>
            <a:ext cx="8229600" cy="981442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b="1" dirty="0"/>
              <a:t>        </a:t>
            </a:r>
            <a:endParaRPr lang="en-GB" altLang="en-US" sz="3600" b="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2028" y="5728095"/>
            <a:ext cx="377985" cy="463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B5260A-28D5-1CFF-7C1C-590E24809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01" y="404446"/>
            <a:ext cx="9488224" cy="5115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4FA421-D356-54AB-EFAA-D04284A83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296" y="1033851"/>
            <a:ext cx="408467" cy="280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CCBEEF-C547-F588-FBC4-647C8800A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167" y="3008340"/>
            <a:ext cx="408467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33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dirty="0"/>
              <a:t> </a:t>
            </a:r>
          </a:p>
        </p:txBody>
      </p:sp>
      <p:sp>
        <p:nvSpPr>
          <p:cNvPr id="24579" name="Title 5"/>
          <p:cNvSpPr>
            <a:spLocks noGrp="1"/>
          </p:cNvSpPr>
          <p:nvPr>
            <p:ph type="title"/>
          </p:nvPr>
        </p:nvSpPr>
        <p:spPr>
          <a:xfrm>
            <a:off x="2512292" y="457200"/>
            <a:ext cx="7687398" cy="882651"/>
          </a:xfrm>
        </p:spPr>
        <p:txBody>
          <a:bodyPr>
            <a:normAutofit/>
          </a:bodyPr>
          <a:lstStyle/>
          <a:p>
            <a:r>
              <a:rPr lang="en-GB" altLang="en-US" sz="3600" b="0" dirty="0">
                <a:solidFill>
                  <a:srgbClr val="002060"/>
                </a:solidFill>
              </a:rPr>
              <a:t>   ICT Support</a:t>
            </a:r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6027B6-C528-4B34-ADD7-707B78C03678}" type="slidenum">
              <a:rPr lang="it-IT" altLang="en-US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en-US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43" y="5955575"/>
            <a:ext cx="412004" cy="505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177" y="1523734"/>
            <a:ext cx="9821646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56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317" y="5991155"/>
            <a:ext cx="377985" cy="463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71" y="5787648"/>
            <a:ext cx="1209844" cy="666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0790" y="6121069"/>
            <a:ext cx="543001" cy="504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037891-6CCA-7249-D955-EC833005F5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071" y="434024"/>
            <a:ext cx="9667319" cy="63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36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7D0914-4285-48BA-B9B4-8C9684C4DD70}" type="slidenum">
              <a:rPr lang="it-IT" altLang="en-US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en-US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882" y="5978136"/>
            <a:ext cx="377985" cy="463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014" y="243584"/>
            <a:ext cx="8348208" cy="66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4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1957BD-5825-43C5-A3D3-1854FF0EDBEA}" type="slidenum">
              <a:rPr lang="it-IT" altLang="en-US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en-US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882" y="5978136"/>
            <a:ext cx="377985" cy="463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460" y="517829"/>
            <a:ext cx="8167779" cy="555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79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CB7CE7-24EE-430B-8A09-7A3E2E4E0675}" type="slidenum">
              <a:rPr lang="it-IT" altLang="en-US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en-US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882" y="5978136"/>
            <a:ext cx="377985" cy="4633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532" y="250165"/>
            <a:ext cx="7601440" cy="63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79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030413" y="242888"/>
            <a:ext cx="8229600" cy="736167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b="0" dirty="0"/>
              <a:t>          </a:t>
            </a:r>
            <a:endParaRPr lang="en-GB" altLang="en-US" sz="3200" b="0" dirty="0">
              <a:solidFill>
                <a:srgbClr val="002060"/>
              </a:solidFill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992313" y="1628776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GB" altLang="zh-TW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altLang="zh-TW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GB" altLang="zh-TW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GB" altLang="zh-TW" dirty="0">
              <a:solidFill>
                <a:srgbClr val="002060"/>
              </a:solidFill>
            </a:endParaRPr>
          </a:p>
          <a:p>
            <a:pPr lvl="1"/>
            <a:r>
              <a:rPr lang="en-GB" altLang="zh-TW" sz="2200" dirty="0">
                <a:solidFill>
                  <a:srgbClr val="002060"/>
                </a:solidFill>
              </a:rPr>
              <a:t>450 course monographs and data manuals</a:t>
            </a:r>
          </a:p>
          <a:p>
            <a:pPr lvl="1"/>
            <a:r>
              <a:rPr lang="en-GB" sz="2200" dirty="0">
                <a:solidFill>
                  <a:srgbClr val="002060"/>
                </a:solidFill>
              </a:rPr>
              <a:t>All books and manuals must be on shelf at the start of the working day (including weekends)</a:t>
            </a:r>
          </a:p>
          <a:p>
            <a:pPr lvl="1"/>
            <a:r>
              <a:rPr lang="en-GB" sz="2200" dirty="0">
                <a:solidFill>
                  <a:srgbClr val="002060"/>
                </a:solidFill>
              </a:rPr>
              <a:t>No overnight or weekend loans</a:t>
            </a:r>
          </a:p>
          <a:p>
            <a:pPr lvl="1"/>
            <a:r>
              <a:rPr lang="en-GB" sz="2200" dirty="0">
                <a:solidFill>
                  <a:srgbClr val="002060"/>
                </a:solidFill>
              </a:rPr>
              <a:t>Books cannot be taken out of the Departmental complex</a:t>
            </a:r>
          </a:p>
          <a:p>
            <a:pPr lvl="1"/>
            <a:r>
              <a:rPr lang="en-GB" altLang="zh-TW" sz="2200" dirty="0">
                <a:solidFill>
                  <a:srgbClr val="002060"/>
                </a:solidFill>
              </a:rPr>
              <a:t>Auto check-out / check-in</a:t>
            </a:r>
          </a:p>
          <a:p>
            <a:pPr lvl="1"/>
            <a:r>
              <a:rPr lang="en-GB" altLang="zh-TW" sz="2200" dirty="0">
                <a:solidFill>
                  <a:srgbClr val="002060"/>
                </a:solidFill>
              </a:rPr>
              <a:t>Multiple copies at Badia Library for 30-day loan.</a:t>
            </a:r>
          </a:p>
          <a:p>
            <a:pPr eaLnBrk="1" hangingPunct="1">
              <a:lnSpc>
                <a:spcPct val="90000"/>
              </a:lnSpc>
            </a:pPr>
            <a:endParaRPr lang="en-GB" altLang="zh-TW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534" y="5995950"/>
            <a:ext cx="377985" cy="4633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778" y="448051"/>
            <a:ext cx="9107171" cy="28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11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84DBFB-BC2D-40DA-863D-55E184D05FAB}" type="slidenum">
              <a:rPr lang="it-IT" altLang="en-US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en-US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5341" y="6050946"/>
            <a:ext cx="377985" cy="463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480AB3-E2FC-6734-C6D0-7F0AAF9AE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639" y="335857"/>
            <a:ext cx="9066398" cy="610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23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2030413" y="24288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/>
              <a:t>               </a:t>
            </a:r>
            <a:r>
              <a:rPr lang="en-US" altLang="en-US" sz="3600" b="0" dirty="0">
                <a:solidFill>
                  <a:srgbClr val="002060"/>
                </a:solidFill>
              </a:rPr>
              <a:t>Suggestions Welcome</a:t>
            </a:r>
            <a:r>
              <a:rPr lang="en-GB" altLang="en-US" sz="3600" b="0" dirty="0">
                <a:solidFill>
                  <a:srgbClr val="002060"/>
                </a:solidFill>
              </a:rPr>
              <a:t>                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981199" y="1597891"/>
            <a:ext cx="8974015" cy="4528273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3000" dirty="0">
                <a:solidFill>
                  <a:srgbClr val="002060"/>
                </a:solidFill>
              </a:rPr>
              <a:t>New books / ebooks / editions in any language</a:t>
            </a:r>
          </a:p>
          <a:p>
            <a:pPr>
              <a:buFont typeface="Arial" charset="0"/>
              <a:buChar char="•"/>
              <a:defRPr/>
            </a:pPr>
            <a:r>
              <a:rPr lang="en-US" sz="3000" dirty="0">
                <a:solidFill>
                  <a:srgbClr val="002060"/>
                </a:solidFill>
              </a:rPr>
              <a:t>New journals</a:t>
            </a:r>
          </a:p>
          <a:p>
            <a:pPr>
              <a:buFont typeface="Arial" charset="0"/>
              <a:buChar char="•"/>
              <a:defRPr/>
            </a:pPr>
            <a:r>
              <a:rPr lang="en-US" sz="3000" dirty="0">
                <a:solidFill>
                  <a:srgbClr val="002060"/>
                </a:solidFill>
              </a:rPr>
              <a:t>New data manuals</a:t>
            </a:r>
          </a:p>
          <a:p>
            <a:pPr>
              <a:buFont typeface="Arial" charset="0"/>
              <a:buChar char="•"/>
              <a:defRPr/>
            </a:pPr>
            <a:r>
              <a:rPr lang="en-US" sz="3000" dirty="0">
                <a:solidFill>
                  <a:srgbClr val="002060"/>
                </a:solidFill>
              </a:rPr>
              <a:t>Extra copies for Departmental Library (VLF)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3000" dirty="0">
                <a:solidFill>
                  <a:srgbClr val="002060"/>
                </a:solidFill>
              </a:rPr>
              <a:t>Older books not in Collection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GB" sz="2800" u="sng" dirty="0">
                <a:solidFill>
                  <a:schemeClr val="accent5">
                    <a:lumMod val="50000"/>
                  </a:schemeClr>
                </a:solidFill>
                <a:hlinkClick r:id="rId3"/>
              </a:rPr>
              <a:t>econlibrary@eui.eu</a:t>
            </a:r>
            <a:r>
              <a:rPr lang="en-GB" sz="30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572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B9794B-80E2-41EF-AA7F-472EEB796000}" type="slidenum">
              <a:rPr lang="it-IT" altLang="en-US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it-IT" altLang="en-US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5341" y="5978136"/>
            <a:ext cx="377985" cy="463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A936C-DE20-708E-3340-CDDB6A91D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00" y="83130"/>
            <a:ext cx="8513681" cy="638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3F217F-3F3F-43EA-9E26-46749B25E465}" type="slidenum">
              <a:rPr lang="it-IT" altLang="en-US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en-US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967" y="5954969"/>
            <a:ext cx="396884" cy="48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A27607-278D-2207-BB7C-BA772D57B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84" y="264535"/>
            <a:ext cx="9907383" cy="65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15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276E06-B8DA-485C-9D21-2674702115E5}" type="slidenum">
              <a:rPr lang="it-IT" altLang="en-US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it-IT" altLang="en-US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0882" y="5978136"/>
            <a:ext cx="377985" cy="463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187" y="149368"/>
            <a:ext cx="6865721" cy="67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3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4AF477-5F34-4B67-81E8-B3BB69A1B9B9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792" y="6014434"/>
            <a:ext cx="3460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031" y="292895"/>
            <a:ext cx="8503392" cy="635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02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1992313" y="1268414"/>
            <a:ext cx="8229600" cy="43211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altLang="en-US" sz="28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Introduction to Library Data Resources</a:t>
            </a:r>
            <a:r>
              <a:rPr lang="en-US" altLang="en-US" sz="3600" b="1" dirty="0">
                <a:solidFill>
                  <a:srgbClr val="002060"/>
                </a:solidFill>
              </a:rPr>
              <a:t/>
            </a:r>
            <a:br>
              <a:rPr lang="en-US" altLang="en-US" sz="3600" b="1" dirty="0">
                <a:solidFill>
                  <a:srgbClr val="002060"/>
                </a:solidFill>
              </a:rPr>
            </a:br>
            <a:endParaRPr lang="en-US" altLang="en-US" sz="3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altLang="en-US" sz="3600" u="sng" dirty="0">
                <a:solidFill>
                  <a:srgbClr val="002060"/>
                </a:solidFill>
              </a:rPr>
              <a:t>Thursday, 29 August</a:t>
            </a:r>
            <a:br>
              <a:rPr lang="en-US" altLang="en-US" sz="3600" u="sng" dirty="0">
                <a:solidFill>
                  <a:srgbClr val="002060"/>
                </a:solidFill>
              </a:rPr>
            </a:br>
            <a:r>
              <a:rPr lang="en-US" altLang="en-US" sz="3600" u="sng" dirty="0">
                <a:solidFill>
                  <a:srgbClr val="002060"/>
                </a:solidFill>
              </a:rPr>
              <a:t/>
            </a:r>
            <a:br>
              <a:rPr lang="en-US" altLang="en-US" sz="3600" u="sng" dirty="0">
                <a:solidFill>
                  <a:srgbClr val="002060"/>
                </a:solidFill>
              </a:rPr>
            </a:br>
            <a:r>
              <a:rPr lang="en-US" altLang="en-US" sz="3600" u="sng" dirty="0">
                <a:solidFill>
                  <a:srgbClr val="002060"/>
                </a:solidFill>
              </a:rPr>
              <a:t>13:30</a:t>
            </a:r>
            <a:br>
              <a:rPr lang="en-US" altLang="en-US" sz="3600" u="sng" dirty="0">
                <a:solidFill>
                  <a:srgbClr val="002060"/>
                </a:solidFill>
              </a:rPr>
            </a:br>
            <a:r>
              <a:rPr lang="en-US" altLang="en-US" sz="3600" u="sng" dirty="0">
                <a:solidFill>
                  <a:srgbClr val="002060"/>
                </a:solidFill>
              </a:rPr>
              <a:t/>
            </a:r>
            <a:br>
              <a:rPr lang="en-US" altLang="en-US" sz="3600" u="sng" dirty="0">
                <a:solidFill>
                  <a:srgbClr val="002060"/>
                </a:solidFill>
              </a:rPr>
            </a:br>
            <a:r>
              <a:rPr lang="en-US" altLang="en-US" sz="3600" dirty="0">
                <a:solidFill>
                  <a:srgbClr val="002060"/>
                </a:solidFill>
              </a:rPr>
              <a:t>Conference room, VLF</a:t>
            </a:r>
          </a:p>
          <a:p>
            <a:pPr marL="0" indent="0" algn="ctr">
              <a:buNone/>
            </a:pPr>
            <a:r>
              <a:rPr lang="en-US" altLang="en-US" sz="2600" dirty="0">
                <a:solidFill>
                  <a:srgbClr val="002060"/>
                </a:solidFill>
              </a:rPr>
              <a:t/>
            </a:r>
            <a:br>
              <a:rPr lang="en-US" altLang="en-US" sz="2600" dirty="0">
                <a:solidFill>
                  <a:srgbClr val="002060"/>
                </a:solidFill>
              </a:rPr>
            </a:br>
            <a:r>
              <a:rPr lang="en-US" altLang="en-US" dirty="0">
                <a:solidFill>
                  <a:srgbClr val="002060"/>
                </a:solidFill>
              </a:rPr>
              <a:t/>
            </a:r>
            <a:br>
              <a:rPr lang="en-US" altLang="en-US" dirty="0">
                <a:solidFill>
                  <a:srgbClr val="002060"/>
                </a:solidFill>
              </a:rPr>
            </a:br>
            <a:r>
              <a:rPr lang="en-US" alt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2063750" y="188913"/>
            <a:ext cx="8229600" cy="1143000"/>
          </a:xfrm>
        </p:spPr>
        <p:txBody>
          <a:bodyPr/>
          <a:lstStyle/>
          <a:p>
            <a:r>
              <a:rPr lang="en-GB" altLang="en-US" dirty="0"/>
              <a:t>       </a:t>
            </a:r>
            <a:endParaRPr lang="en-GB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97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C0B26-92E3-4492-ADC3-D134A0EE2141}" type="slidenum">
              <a:rPr lang="it-IT" altLang="it-IT" smtClean="0"/>
              <a:pPr>
                <a:defRPr/>
              </a:pPr>
              <a:t>33</a:t>
            </a:fld>
            <a:endParaRPr lang="it-IT" altLang="it-IT" dirty="0"/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43" y="5978136"/>
            <a:ext cx="377985" cy="4633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28" y="1192464"/>
            <a:ext cx="11564964" cy="5249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0368" y="4481086"/>
            <a:ext cx="408467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6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4AF477-5F34-4B67-81E8-B3BB69A1B9B9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792" y="6014434"/>
            <a:ext cx="3460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977" y="575159"/>
            <a:ext cx="8357544" cy="6285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332" y="5172848"/>
            <a:ext cx="914528" cy="13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10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75085" y="386860"/>
            <a:ext cx="10088562" cy="1072663"/>
          </a:xfrm>
        </p:spPr>
        <p:txBody>
          <a:bodyPr>
            <a:normAutofit/>
          </a:bodyPr>
          <a:lstStyle/>
          <a:p>
            <a:r>
              <a:rPr lang="en-GB" dirty="0"/>
              <a:t> </a:t>
            </a:r>
            <a:r>
              <a:rPr lang="en-GB" sz="3600" b="0" dirty="0"/>
              <a:t>Research Data Lifecycle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35</a:t>
            </a:fld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548" y="1034924"/>
            <a:ext cx="5466025" cy="54660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103" y="5797512"/>
            <a:ext cx="347502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03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half" idx="2"/>
          </p:nvPr>
        </p:nvSpPr>
        <p:spPr>
          <a:xfrm>
            <a:off x="376186" y="1099127"/>
            <a:ext cx="4084978" cy="5170050"/>
          </a:xfrm>
        </p:spPr>
        <p:txBody>
          <a:bodyPr/>
          <a:lstStyle/>
          <a:p>
            <a:endParaRPr lang="en-GB" dirty="0"/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4575"/>
                </a:solidFill>
              </a:rPr>
              <a:t>Data discovery and generation</a:t>
            </a:r>
          </a:p>
          <a:p>
            <a:pPr lvl="0"/>
            <a:endParaRPr lang="en-US" sz="3200" dirty="0">
              <a:solidFill>
                <a:srgbClr val="004575"/>
              </a:solidFill>
            </a:endParaRP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4575"/>
                </a:solidFill>
              </a:rPr>
              <a:t>Data use</a:t>
            </a:r>
          </a:p>
          <a:p>
            <a:pPr lvl="0"/>
            <a:endParaRPr lang="en-US" sz="3200" dirty="0">
              <a:solidFill>
                <a:srgbClr val="004575"/>
              </a:solidFill>
            </a:endParaRP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4575"/>
                </a:solidFill>
              </a:rPr>
              <a:t>Data preservation     and sharing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pPr/>
              <a:t>36</a:t>
            </a:fld>
            <a:endParaRPr lang="es-E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1792" y="1099127"/>
            <a:ext cx="3314128" cy="4687888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3557" y="6008618"/>
            <a:ext cx="347502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47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12B101-CD25-48C9-AB33-9182801BF069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291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37" y="6014435"/>
            <a:ext cx="3413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153" y="6014435"/>
            <a:ext cx="657317" cy="4763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41" y="120072"/>
            <a:ext cx="9320084" cy="6672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3897" y="5828671"/>
            <a:ext cx="504895" cy="8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99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263BE3-55FA-4595-AD36-D755215F065B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6068" y="6014715"/>
            <a:ext cx="347502" cy="4267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013" y="608977"/>
            <a:ext cx="8173019" cy="58324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821" y="3875733"/>
            <a:ext cx="585267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29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40E01E-226B-4A5D-A6B4-18F933533EAC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1365" y="5980408"/>
            <a:ext cx="347502" cy="42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627" y="5980408"/>
            <a:ext cx="1286054" cy="666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876" y="499530"/>
            <a:ext cx="7803778" cy="6147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8420" y="3235032"/>
            <a:ext cx="585267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35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807856" y="258764"/>
            <a:ext cx="7391834" cy="1081087"/>
          </a:xfrm>
        </p:spPr>
        <p:txBody>
          <a:bodyPr>
            <a:normAutofit fontScale="90000"/>
          </a:bodyPr>
          <a:lstStyle/>
          <a:p>
            <a:r>
              <a:rPr lang="en-GB" altLang="en-US" dirty="0">
                <a:solidFill>
                  <a:srgbClr val="002060"/>
                </a:solidFill>
              </a:rPr>
              <a:t>   </a:t>
            </a:r>
            <a:br>
              <a:rPr lang="en-GB" altLang="en-US" dirty="0">
                <a:solidFill>
                  <a:srgbClr val="002060"/>
                </a:solidFill>
              </a:rPr>
            </a:br>
            <a:r>
              <a:rPr lang="en-GB" altLang="en-US" dirty="0">
                <a:solidFill>
                  <a:srgbClr val="002060"/>
                </a:solidFill>
              </a:rPr>
              <a:t>   </a:t>
            </a:r>
            <a:r>
              <a:rPr lang="en-GB" altLang="en-US" b="0" dirty="0">
                <a:solidFill>
                  <a:srgbClr val="002060"/>
                </a:solidFill>
              </a:rPr>
              <a:t>Library opening hours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431" y="1882607"/>
            <a:ext cx="8863257" cy="39589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GB" u="sng" dirty="0">
                <a:solidFill>
                  <a:srgbClr val="002060"/>
                </a:solidFill>
              </a:rPr>
              <a:t>BADIA FIESOLANA</a:t>
            </a:r>
          </a:p>
          <a:p>
            <a:pPr marL="0" indent="0">
              <a:buNone/>
              <a:defRPr/>
            </a:pPr>
            <a:r>
              <a:rPr lang="en-GB" dirty="0">
                <a:solidFill>
                  <a:srgbClr val="002060"/>
                </a:solidFill>
              </a:rPr>
              <a:t>	</a:t>
            </a:r>
            <a:r>
              <a:rPr lang="en-US" dirty="0">
                <a:solidFill>
                  <a:srgbClr val="002060"/>
                </a:solidFill>
              </a:rPr>
              <a:t>Monday–Friday	08.30-22.15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002060"/>
                </a:solidFill>
              </a:rPr>
              <a:t>	Saturday 	      	09.00-22.15</a:t>
            </a:r>
            <a:r>
              <a:rPr lang="en-GB" sz="2800" dirty="0">
                <a:solidFill>
                  <a:srgbClr val="002060"/>
                </a:solidFill>
              </a:rPr>
              <a:t/>
            </a:r>
            <a:br>
              <a:rPr lang="en-GB" sz="2800" dirty="0">
                <a:solidFill>
                  <a:srgbClr val="002060"/>
                </a:solidFill>
              </a:rPr>
            </a:br>
            <a:endParaRPr lang="en-GB" dirty="0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r>
              <a:rPr lang="en-GB" u="sng" dirty="0">
                <a:solidFill>
                  <a:srgbClr val="002060"/>
                </a:solidFill>
              </a:rPr>
              <a:t>VILLA LA FONTE</a:t>
            </a:r>
          </a:p>
          <a:p>
            <a:pPr marL="0" indent="0">
              <a:buNone/>
              <a:defRPr/>
            </a:pPr>
            <a:r>
              <a:rPr lang="en-GB" dirty="0">
                <a:solidFill>
                  <a:srgbClr val="002060"/>
                </a:solidFill>
              </a:rPr>
              <a:t>	Monday-Sunday	24 hrs.</a:t>
            </a:r>
          </a:p>
          <a:p>
            <a:pPr marL="0" indent="0">
              <a:buNone/>
              <a:defRPr/>
            </a:pPr>
            <a:r>
              <a:rPr lang="en-GB" dirty="0">
                <a:solidFill>
                  <a:srgbClr val="002060"/>
                </a:solidFill>
              </a:rPr>
              <a:t>	Porters lodge 	08:00-19:00 weekdays</a:t>
            </a:r>
          </a:p>
          <a:p>
            <a:pPr marL="0" indent="0">
              <a:buNone/>
              <a:defRPr/>
            </a:pPr>
            <a:endParaRPr lang="en-GB" sz="2800" dirty="0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r>
              <a:rPr lang="en-GB" sz="1600" dirty="0">
                <a:solidFill>
                  <a:srgbClr val="002060"/>
                </a:solidFill>
              </a:rPr>
              <a:t>* </a:t>
            </a:r>
            <a:r>
              <a:rPr lang="en-GB" sz="1600" i="1" dirty="0">
                <a:solidFill>
                  <a:srgbClr val="002060"/>
                </a:solidFill>
              </a:rPr>
              <a:t>Consult web site for summer variation</a:t>
            </a:r>
          </a:p>
        </p:txBody>
      </p:sp>
    </p:spTree>
    <p:extLst>
      <p:ext uri="{BB962C8B-B14F-4D97-AF65-F5344CB8AC3E}">
        <p14:creationId xmlns:p14="http://schemas.microsoft.com/office/powerpoint/2010/main" val="8123185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540266-B707-4BF0-9337-96B5701420D9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236" y="5997645"/>
            <a:ext cx="361402" cy="443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624" y="124790"/>
            <a:ext cx="8796612" cy="6733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93" y="4374497"/>
            <a:ext cx="585267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98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795E05-71FC-42E3-9800-A9AC6CFDA1AA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792" y="5998869"/>
            <a:ext cx="347502" cy="426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113" y="5399977"/>
            <a:ext cx="1305107" cy="13527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785" y="410712"/>
            <a:ext cx="7956390" cy="58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40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6"/>
          <p:cNvSpPr>
            <a:spLocks noGrp="1"/>
          </p:cNvSpPr>
          <p:nvPr>
            <p:ph idx="1"/>
          </p:nvPr>
        </p:nvSpPr>
        <p:spPr>
          <a:xfrm>
            <a:off x="770021" y="1608083"/>
            <a:ext cx="10690142" cy="4312657"/>
          </a:xfrm>
        </p:spPr>
        <p:txBody>
          <a:bodyPr>
            <a:normAutofit/>
          </a:bodyPr>
          <a:lstStyle/>
          <a:p>
            <a:r>
              <a:rPr lang="en-US" sz="2800" dirty="0"/>
              <a:t>East / Central European data (WIIW)</a:t>
            </a:r>
          </a:p>
          <a:p>
            <a:r>
              <a:rPr lang="en-US" sz="2800" dirty="0"/>
              <a:t>Cross-National Time-Series (Databanks Intl.)</a:t>
            </a:r>
            <a:endParaRPr lang="en-GB" sz="2800" dirty="0"/>
          </a:p>
          <a:p>
            <a:pPr lvl="0"/>
            <a:r>
              <a:rPr lang="en-US" sz="2800" dirty="0"/>
              <a:t>International Country Risk Guide (ICRG)</a:t>
            </a:r>
          </a:p>
          <a:p>
            <a:pPr lvl="0"/>
            <a:r>
              <a:rPr lang="en-US" sz="2800" dirty="0"/>
              <a:t>Compustat (S&amp;P)</a:t>
            </a:r>
          </a:p>
          <a:p>
            <a:r>
              <a:rPr lang="en-US" sz="2800" dirty="0"/>
              <a:t>OECD iLibrary</a:t>
            </a:r>
          </a:p>
          <a:p>
            <a:r>
              <a:rPr lang="en-US" sz="2800" dirty="0"/>
              <a:t>Datastream (Refinitiv)</a:t>
            </a:r>
          </a:p>
          <a:p>
            <a:pPr lvl="0"/>
            <a:r>
              <a:rPr lang="en-GB" sz="2800" dirty="0"/>
              <a:t>Amadeus (Moody’s Analytics)</a:t>
            </a:r>
          </a:p>
          <a:p>
            <a:pPr lvl="0"/>
            <a:endParaRPr lang="en-US" sz="3200" dirty="0"/>
          </a:p>
          <a:p>
            <a:endParaRPr lang="en-US" altLang="en-US" sz="3200" dirty="0">
              <a:solidFill>
                <a:srgbClr val="002060"/>
              </a:solidFill>
            </a:endParaRPr>
          </a:p>
        </p:txBody>
      </p:sp>
      <p:sp>
        <p:nvSpPr>
          <p:cNvPr id="18435" name="Title 5"/>
          <p:cNvSpPr>
            <a:spLocks noGrp="1"/>
          </p:cNvSpPr>
          <p:nvPr>
            <p:ph type="title"/>
          </p:nvPr>
        </p:nvSpPr>
        <p:spPr>
          <a:xfrm>
            <a:off x="4014952" y="258764"/>
            <a:ext cx="6184737" cy="1081087"/>
          </a:xfrm>
        </p:spPr>
        <p:txBody>
          <a:bodyPr/>
          <a:lstStyle/>
          <a:p>
            <a:r>
              <a:rPr lang="en-GB" altLang="en-US" dirty="0"/>
              <a:t>    </a:t>
            </a:r>
            <a:r>
              <a:rPr lang="en-GB" altLang="en-US" sz="4000" b="0" dirty="0">
                <a:solidFill>
                  <a:srgbClr val="002060"/>
                </a:solidFill>
              </a:rPr>
              <a:t>Examples</a:t>
            </a: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88E6A9-A07C-45EF-AA96-F0A2200A5795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873" y="5753954"/>
            <a:ext cx="1286054" cy="666843"/>
          </a:xfrm>
          <a:prstGeom prst="rect">
            <a:avLst/>
          </a:prstGeom>
        </p:spPr>
      </p:pic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376" y="5707361"/>
            <a:ext cx="347502" cy="426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6413" y="5097982"/>
            <a:ext cx="2577465" cy="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7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22484" y="519114"/>
            <a:ext cx="7656568" cy="1081087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000" b="0" dirty="0">
                <a:solidFill>
                  <a:srgbClr val="002060"/>
                </a:solidFill>
              </a:rPr>
              <a:t>Micro socio-economic data</a:t>
            </a:r>
            <a:r>
              <a:rPr lang="en-GB" altLang="en-US" b="0" dirty="0">
                <a:solidFill>
                  <a:srgbClr val="002060"/>
                </a:solidFill>
              </a:rPr>
              <a:t/>
            </a:r>
            <a:br>
              <a:rPr lang="en-GB" altLang="en-US" b="0" dirty="0">
                <a:solidFill>
                  <a:srgbClr val="002060"/>
                </a:solidFill>
              </a:rPr>
            </a:br>
            <a:r>
              <a:rPr lang="en-GB" altLang="en-US" sz="2800" b="0" dirty="0">
                <a:solidFill>
                  <a:srgbClr val="002060"/>
                </a:solidFill>
              </a:rPr>
              <a:t>Library restricted server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770021" y="2165131"/>
            <a:ext cx="10690142" cy="3755609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2060"/>
                </a:solidFill>
              </a:rPr>
              <a:t>Special terms and conditions of access and use</a:t>
            </a:r>
          </a:p>
          <a:p>
            <a:pPr eaLnBrk="1" hangingPunct="1"/>
            <a:r>
              <a:rPr lang="en-US" altLang="en-US" sz="3200" dirty="0">
                <a:solidFill>
                  <a:srgbClr val="002060"/>
                </a:solidFill>
              </a:rPr>
              <a:t>Registration required </a:t>
            </a:r>
          </a:p>
          <a:p>
            <a:pPr eaLnBrk="1" hangingPunct="1"/>
            <a:r>
              <a:rPr lang="en-US" altLang="en-US" sz="3200" dirty="0">
                <a:solidFill>
                  <a:srgbClr val="002060"/>
                </a:solidFill>
              </a:rPr>
              <a:t>Library restricted server K:/</a:t>
            </a:r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2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081" y="5774630"/>
            <a:ext cx="1286054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43852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55895" y="258764"/>
            <a:ext cx="5688013" cy="10810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0" dirty="0">
                <a:solidFill>
                  <a:srgbClr val="002060"/>
                </a:solidFill>
              </a:rPr>
              <a:t>Restricted server K 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2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96" y="841375"/>
            <a:ext cx="7491412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496" y="5478464"/>
            <a:ext cx="56673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2908" y="5862639"/>
            <a:ext cx="1286054" cy="666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8065" y="5862639"/>
            <a:ext cx="1286054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80704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Data archives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C0B26-92E3-4492-ADC3-D134A0EE2141}" type="slidenum">
              <a:rPr lang="it-IT" altLang="it-IT" smtClean="0"/>
              <a:pPr>
                <a:defRPr/>
              </a:pPr>
              <a:t>45</a:t>
            </a:fld>
            <a:endParaRPr lang="it-IT" alt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85" y="1843729"/>
            <a:ext cx="3810000" cy="923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462" y="2827803"/>
            <a:ext cx="3572828" cy="1878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4766568"/>
            <a:ext cx="4686300" cy="971550"/>
          </a:xfrm>
          <a:prstGeom prst="rect">
            <a:avLst/>
          </a:prstGeom>
        </p:spPr>
      </p:pic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766" y="2554275"/>
            <a:ext cx="347502" cy="426757"/>
          </a:xfrm>
          <a:prstGeom prst="rect">
            <a:avLst/>
          </a:prstGeom>
        </p:spPr>
      </p:pic>
      <p:pic>
        <p:nvPicPr>
          <p:cNvPr id="8" name="Picture 7">
            <a:hlinkClick r:id="rId7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606" y="3710353"/>
            <a:ext cx="347502" cy="426757"/>
          </a:xfrm>
          <a:prstGeom prst="rect">
            <a:avLst/>
          </a:prstGeom>
        </p:spPr>
      </p:pic>
      <p:pic>
        <p:nvPicPr>
          <p:cNvPr id="9" name="Picture 8">
            <a:hlinkClick r:id="rId8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6870" y="5252343"/>
            <a:ext cx="347502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43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4AF477-5F34-4B67-81E8-B3BB69A1B9B9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792" y="6014434"/>
            <a:ext cx="3460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558" y="566383"/>
            <a:ext cx="8358340" cy="6291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769" y="2535244"/>
            <a:ext cx="725487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94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9A33BB-241B-4288-9F9B-F3221A63B0BB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6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74" y="352426"/>
            <a:ext cx="9010650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3681" y="5953164"/>
            <a:ext cx="417002" cy="512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627" y="6014715"/>
            <a:ext cx="1286054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142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6"/>
          <p:cNvSpPr>
            <a:spLocks noGrp="1"/>
          </p:cNvSpPr>
          <p:nvPr>
            <p:ph idx="1"/>
          </p:nvPr>
        </p:nvSpPr>
        <p:spPr>
          <a:xfrm>
            <a:off x="1136073" y="1948873"/>
            <a:ext cx="8626763" cy="3814618"/>
          </a:xfrm>
        </p:spPr>
        <p:txBody>
          <a:bodyPr>
            <a:noAutofit/>
          </a:bodyPr>
          <a:lstStyle/>
          <a:p>
            <a:r>
              <a:rPr lang="en-US" altLang="en-US" sz="3200" dirty="0">
                <a:solidFill>
                  <a:srgbClr val="002060"/>
                </a:solidFill>
              </a:rPr>
              <a:t>Special terms and conditions apply when collecting and processing micro-socioeconomic and qualitative data – reflecting the sensitive nature of data observations about persons, families and households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Persons, families and households cannot be identifiable in any dataset.</a:t>
            </a:r>
          </a:p>
        </p:txBody>
      </p:sp>
      <p:sp>
        <p:nvSpPr>
          <p:cNvPr id="30723" name="Title 5"/>
          <p:cNvSpPr>
            <a:spLocks noGrp="1"/>
          </p:cNvSpPr>
          <p:nvPr>
            <p:ph type="title"/>
          </p:nvPr>
        </p:nvSpPr>
        <p:spPr>
          <a:xfrm>
            <a:off x="2286212" y="425020"/>
            <a:ext cx="9079345" cy="701818"/>
          </a:xfrm>
        </p:spPr>
        <p:txBody>
          <a:bodyPr>
            <a:normAutofit fontScale="90000"/>
          </a:bodyPr>
          <a:lstStyle/>
          <a:p>
            <a:r>
              <a:rPr lang="en-GB" altLang="en-US" sz="4000" b="0" dirty="0">
                <a:solidFill>
                  <a:srgbClr val="002060"/>
                </a:solidFill>
              </a:rPr>
              <a:t>Data Protection:</a:t>
            </a:r>
            <a:br>
              <a:rPr lang="en-GB" altLang="en-US" sz="4000" b="0" dirty="0">
                <a:solidFill>
                  <a:srgbClr val="002060"/>
                </a:solidFill>
              </a:rPr>
            </a:br>
            <a:r>
              <a:rPr lang="en-GB" altLang="en-US" sz="4000" b="0" dirty="0">
                <a:solidFill>
                  <a:srgbClr val="002060"/>
                </a:solidFill>
              </a:rPr>
              <a:t>        </a:t>
            </a:r>
            <a:r>
              <a:rPr lang="en-GB" altLang="en-US" sz="3100" b="0" dirty="0">
                <a:solidFill>
                  <a:srgbClr val="002060"/>
                </a:solidFill>
              </a:rPr>
              <a:t>Collecting, generating and processing data</a:t>
            </a: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FAC66A-A7CF-4260-8FE4-BEBBA727E364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903" y="5950701"/>
            <a:ext cx="399627" cy="4907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8158" y="6014715"/>
            <a:ext cx="1286054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111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0021" y="1616365"/>
            <a:ext cx="10690142" cy="4304376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dirty="0"/>
              <a:t>The structure of the research dataset should be carefully considered at the start of the project. </a:t>
            </a:r>
          </a:p>
          <a:p>
            <a:pPr lvl="0">
              <a:lnSpc>
                <a:spcPct val="120000"/>
              </a:lnSpc>
            </a:pPr>
            <a:r>
              <a:rPr lang="en-US" dirty="0"/>
              <a:t>Dataset design varies by discipline, methodology, types of data and variables, medium of data, units of analysis, relationship between data elements, and whether or not the dataset is part of a series.</a:t>
            </a:r>
          </a:p>
          <a:p>
            <a:pPr lvl="0">
              <a:lnSpc>
                <a:spcPct val="120000"/>
              </a:lnSpc>
            </a:pPr>
            <a:r>
              <a:rPr lang="en-US" dirty="0"/>
              <a:t>Clear and consistent metadata for folders, files, variables and versioning helps make research data findable, accessible, interoperable and re-usable; FAIR data principles.</a:t>
            </a:r>
          </a:p>
          <a:p>
            <a:pPr lvl="0">
              <a:lnSpc>
                <a:spcPct val="120000"/>
              </a:lnSpc>
            </a:pPr>
            <a:r>
              <a:rPr lang="en-GB" dirty="0"/>
              <a:t>File names should be standardised, eg: date, </a:t>
            </a:r>
            <a:r>
              <a:rPr lang="en-GB" dirty="0" smtClean="0"/>
              <a:t>version</a:t>
            </a:r>
            <a:endParaRPr lang="en-GB" dirty="0"/>
          </a:p>
          <a:p>
            <a:pPr lvl="0">
              <a:lnSpc>
                <a:spcPct val="120000"/>
              </a:lnSpc>
            </a:pPr>
            <a:r>
              <a:rPr lang="en-GB" dirty="0"/>
              <a:t>Variables (age, country &amp;c.) should be clearly tagged, avoiding special characters and spaces</a:t>
            </a:r>
          </a:p>
          <a:p>
            <a:pPr lvl="0">
              <a:lnSpc>
                <a:spcPct val="120000"/>
              </a:lnSpc>
            </a:pPr>
            <a:r>
              <a:rPr lang="en-GB" dirty="0"/>
              <a:t>Temporary identifiers should be removed from the schema</a:t>
            </a:r>
          </a:p>
          <a:p>
            <a:pPr lvl="0">
              <a:lnSpc>
                <a:spcPct val="120000"/>
              </a:lnSpc>
            </a:pPr>
            <a:r>
              <a:rPr lang="en-GB" dirty="0"/>
              <a:t>Different file versions should be systematically named, using a standardised date system (YYYY-MM-DD) or version numbering. 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72145" y="554182"/>
            <a:ext cx="9809019" cy="785017"/>
          </a:xfrm>
        </p:spPr>
        <p:txBody>
          <a:bodyPr>
            <a:normAutofit/>
          </a:bodyPr>
          <a:lstStyle/>
          <a:p>
            <a:r>
              <a:rPr lang="en-US" sz="2800" b="0" dirty="0"/>
              <a:t>Structure, folders, files, variables, format and versioning</a:t>
            </a:r>
            <a:endParaRPr lang="en-GB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FC0B26-92E3-4492-ADC3-D134A0EE2141}" type="slidenum">
              <a:rPr lang="it-IT" altLang="it-IT" smtClean="0"/>
              <a:pPr>
                <a:defRPr/>
              </a:pPr>
              <a:t>49</a:t>
            </a:fld>
            <a:endParaRPr lang="it-IT" alt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573" y="5920741"/>
            <a:ext cx="1286054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1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5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953" y="490601"/>
            <a:ext cx="4185285" cy="558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411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6"/>
          <p:cNvSpPr>
            <a:spLocks noGrp="1"/>
          </p:cNvSpPr>
          <p:nvPr>
            <p:ph idx="1"/>
          </p:nvPr>
        </p:nvSpPr>
        <p:spPr>
          <a:xfrm>
            <a:off x="770021" y="1587063"/>
            <a:ext cx="9861034" cy="4333678"/>
          </a:xfrm>
        </p:spPr>
        <p:txBody>
          <a:bodyPr>
            <a:normAutofit/>
          </a:bodyPr>
          <a:lstStyle/>
          <a:p>
            <a:r>
              <a:rPr lang="en-US" altLang="en-US" sz="2200" dirty="0">
                <a:solidFill>
                  <a:srgbClr val="002060"/>
                </a:solidFill>
              </a:rPr>
              <a:t>Clear and accurate documentation should be provided about the purpose and context of the research project, and about the research data outputs</a:t>
            </a:r>
          </a:p>
          <a:p>
            <a:r>
              <a:rPr lang="en-US" altLang="en-US" sz="2200" dirty="0">
                <a:solidFill>
                  <a:srgbClr val="002060"/>
                </a:solidFill>
              </a:rPr>
              <a:t>The sources of the data should be clearly indicated</a:t>
            </a:r>
          </a:p>
          <a:p>
            <a:pPr lvl="1"/>
            <a:r>
              <a:rPr lang="en-US" altLang="en-US" sz="1800" dirty="0">
                <a:solidFill>
                  <a:srgbClr val="002060"/>
                </a:solidFill>
              </a:rPr>
              <a:t>Elaboration of pre-existing data</a:t>
            </a:r>
          </a:p>
          <a:p>
            <a:pPr lvl="1"/>
            <a:r>
              <a:rPr lang="en-US" altLang="en-US" sz="1800" dirty="0">
                <a:solidFill>
                  <a:srgbClr val="002060"/>
                </a:solidFill>
              </a:rPr>
              <a:t>Data generation (surveys, interviews, experiments)</a:t>
            </a:r>
          </a:p>
          <a:p>
            <a:r>
              <a:rPr lang="en-US" altLang="en-US" sz="2200" dirty="0">
                <a:solidFill>
                  <a:srgbClr val="002060"/>
                </a:solidFill>
              </a:rPr>
              <a:t>Documentation should include a description of folders, files, variables, versioning, and – where applicable – information about problematic values, missing observations and weightings</a:t>
            </a:r>
          </a:p>
          <a:p>
            <a:r>
              <a:rPr lang="en-US" altLang="en-US" sz="2200" dirty="0">
                <a:solidFill>
                  <a:srgbClr val="002060"/>
                </a:solidFill>
              </a:rPr>
              <a:t>Codebooks, questionnaires and data dictionaries should be included.  A concise note on methodology should be included</a:t>
            </a:r>
          </a:p>
          <a:p>
            <a:r>
              <a:rPr lang="en-US" altLang="en-US" sz="2200" dirty="0">
                <a:solidFill>
                  <a:srgbClr val="002060"/>
                </a:solidFill>
              </a:rPr>
              <a:t>Good documentation makes datasets </a:t>
            </a:r>
            <a:r>
              <a:rPr lang="en-US" altLang="en-US" sz="2200" b="1" dirty="0">
                <a:solidFill>
                  <a:srgbClr val="002060"/>
                </a:solidFill>
              </a:rPr>
              <a:t>findable, accessible, interoperable </a:t>
            </a:r>
            <a:r>
              <a:rPr lang="en-US" altLang="en-US" sz="2200" dirty="0">
                <a:solidFill>
                  <a:srgbClr val="002060"/>
                </a:solidFill>
              </a:rPr>
              <a:t>and</a:t>
            </a:r>
            <a:r>
              <a:rPr lang="en-US" altLang="en-US" sz="2200" b="1" dirty="0">
                <a:solidFill>
                  <a:srgbClr val="002060"/>
                </a:solidFill>
              </a:rPr>
              <a:t> re-usable</a:t>
            </a:r>
            <a:r>
              <a:rPr lang="en-US" altLang="en-US" sz="2200" dirty="0">
                <a:solidFill>
                  <a:srgbClr val="002060"/>
                </a:solidFill>
              </a:rPr>
              <a:t> (FAIR data principles).</a:t>
            </a:r>
          </a:p>
          <a:p>
            <a:endParaRPr lang="en-US" altLang="en-US" sz="2200" dirty="0">
              <a:solidFill>
                <a:srgbClr val="002060"/>
              </a:solidFill>
            </a:endParaRPr>
          </a:p>
        </p:txBody>
      </p:sp>
      <p:sp>
        <p:nvSpPr>
          <p:cNvPr id="36867" name="Title 5"/>
          <p:cNvSpPr>
            <a:spLocks noGrp="1"/>
          </p:cNvSpPr>
          <p:nvPr>
            <p:ph type="title"/>
          </p:nvPr>
        </p:nvSpPr>
        <p:spPr>
          <a:xfrm>
            <a:off x="2417380" y="461818"/>
            <a:ext cx="7782310" cy="878033"/>
          </a:xfrm>
        </p:spPr>
        <p:txBody>
          <a:bodyPr>
            <a:normAutofit fontScale="90000"/>
          </a:bodyPr>
          <a:lstStyle/>
          <a:p>
            <a:r>
              <a:rPr lang="en-GB" altLang="en-US" b="0" dirty="0">
                <a:solidFill>
                  <a:srgbClr val="002060"/>
                </a:solidFill>
              </a:rPr>
              <a:t>Documentation and codebooks</a:t>
            </a:r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9B8FD2-A89A-4C50-9EEB-71931F9310B0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081" y="5920741"/>
            <a:ext cx="1286054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93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3799" y="1213142"/>
            <a:ext cx="8883112" cy="4549013"/>
          </a:xfrm>
        </p:spPr>
      </p:pic>
      <p:sp>
        <p:nvSpPr>
          <p:cNvPr id="37891" name="Title 5"/>
          <p:cNvSpPr>
            <a:spLocks noGrp="1"/>
          </p:cNvSpPr>
          <p:nvPr>
            <p:ph type="title"/>
          </p:nvPr>
        </p:nvSpPr>
        <p:spPr>
          <a:xfrm>
            <a:off x="2291256" y="166255"/>
            <a:ext cx="9198780" cy="794327"/>
          </a:xfrm>
        </p:spPr>
        <p:txBody>
          <a:bodyPr>
            <a:normAutofit fontScale="90000"/>
          </a:bodyPr>
          <a:lstStyle/>
          <a:p>
            <a:r>
              <a:rPr lang="en-US" altLang="en-US" sz="3200" b="0" dirty="0">
                <a:solidFill>
                  <a:srgbClr val="002060"/>
                </a:solidFill>
              </a:rPr>
              <a:t/>
            </a:r>
            <a:br>
              <a:rPr lang="en-US" altLang="en-US" sz="3200" b="0" dirty="0">
                <a:solidFill>
                  <a:srgbClr val="002060"/>
                </a:solidFill>
              </a:rPr>
            </a:br>
            <a:r>
              <a:rPr lang="en-US" altLang="en-US" sz="3200" b="0" dirty="0">
                <a:solidFill>
                  <a:srgbClr val="002060"/>
                </a:solidFill>
              </a:rPr>
              <a:t>Security </a:t>
            </a:r>
            <a:r>
              <a:rPr lang="en-US" altLang="en-US" sz="3200" b="0" i="1" dirty="0">
                <a:solidFill>
                  <a:srgbClr val="002060"/>
                </a:solidFill>
              </a:rPr>
              <a:t>during </a:t>
            </a:r>
            <a:r>
              <a:rPr lang="en-US" altLang="en-US" sz="3200" b="0" dirty="0">
                <a:solidFill>
                  <a:srgbClr val="002060"/>
                </a:solidFill>
              </a:rPr>
              <a:t>research projects</a:t>
            </a:r>
            <a:endParaRPr lang="en-GB" altLang="en-US" sz="3200" b="0" dirty="0">
              <a:solidFill>
                <a:srgbClr val="002060"/>
              </a:solidFill>
            </a:endParaRPr>
          </a:p>
        </p:txBody>
      </p:sp>
      <p:sp>
        <p:nvSpPr>
          <p:cNvPr id="3789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8FF555-3B8F-4C58-B505-6B0C9FBB7BF7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160" y="6014715"/>
            <a:ext cx="347502" cy="4267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458" y="5856362"/>
            <a:ext cx="1286054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594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B3B536-311B-467E-9BF4-454DCFDCAEF8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28" y="5715304"/>
            <a:ext cx="600159" cy="838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2556" y="312150"/>
            <a:ext cx="603556" cy="835224"/>
          </a:xfrm>
          <a:prstGeom prst="rect">
            <a:avLst/>
          </a:prstGeom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2399" y="5916561"/>
            <a:ext cx="427427" cy="524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28" y="5126839"/>
            <a:ext cx="1057423" cy="13146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2451" y="1098345"/>
            <a:ext cx="8975517" cy="53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851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4AF477-5F34-4B67-81E8-B3BB69A1B9B9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792" y="6014434"/>
            <a:ext cx="3460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796" y="483255"/>
            <a:ext cx="8441923" cy="6354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6051" y="3428999"/>
            <a:ext cx="719390" cy="1048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8475" y="5371407"/>
            <a:ext cx="1057423" cy="12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72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53F6BD-B9E8-4F43-B366-93092D8FB4DD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1365" y="6014715"/>
            <a:ext cx="347502" cy="426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631" y="524764"/>
            <a:ext cx="8418799" cy="59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392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45E6E3-E2FB-4A9E-91B7-8234AB85F6BE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660" y="488771"/>
            <a:ext cx="8145012" cy="5210902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483" y="5929364"/>
            <a:ext cx="417002" cy="512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1173" y="5849175"/>
            <a:ext cx="1280271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075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87B0A1-ECE6-40F8-AE51-44E8BD723DB6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1365" y="5975490"/>
            <a:ext cx="347502" cy="4267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916" y="1022246"/>
            <a:ext cx="9439449" cy="542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56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43345" y="1270000"/>
            <a:ext cx="10825019" cy="46688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r>
              <a:rPr lang="en-US" sz="2600" dirty="0"/>
              <a:t>Overview and context of research project</a:t>
            </a:r>
          </a:p>
          <a:p>
            <a:r>
              <a:rPr lang="en-US" sz="2600" dirty="0"/>
              <a:t>How data are collected and generated</a:t>
            </a:r>
          </a:p>
          <a:p>
            <a:r>
              <a:rPr lang="en-US" sz="2600" dirty="0"/>
              <a:t>What data-related resources are required</a:t>
            </a:r>
          </a:p>
          <a:p>
            <a:r>
              <a:rPr lang="en-US" sz="2600" dirty="0"/>
              <a:t>How data are used, elaborated and organised during the research project</a:t>
            </a:r>
          </a:p>
          <a:p>
            <a:r>
              <a:rPr lang="en-US" sz="2600" dirty="0"/>
              <a:t>How data are secured, and how data subjects are protected</a:t>
            </a:r>
          </a:p>
          <a:p>
            <a:r>
              <a:rPr lang="en-US" sz="2600" dirty="0"/>
              <a:t>How data, code and ancillary elements are described and documented</a:t>
            </a:r>
          </a:p>
          <a:p>
            <a:r>
              <a:rPr lang="en-US" sz="2600" dirty="0"/>
              <a:t>What kind of data outputs are generated</a:t>
            </a:r>
          </a:p>
          <a:p>
            <a:r>
              <a:rPr lang="en-US" sz="2600" dirty="0"/>
              <a:t>How data are stored and secured, and how long data will be retained</a:t>
            </a:r>
          </a:p>
          <a:p>
            <a:r>
              <a:rPr lang="en-US" sz="2600" dirty="0"/>
              <a:t>How dataset authorship and credit are assigned</a:t>
            </a:r>
          </a:p>
          <a:p>
            <a:r>
              <a:rPr lang="en-US" sz="2600" dirty="0"/>
              <a:t>How data are preserved</a:t>
            </a:r>
          </a:p>
          <a:p>
            <a:r>
              <a:rPr lang="en-US" sz="2600" dirty="0"/>
              <a:t>How data outputs can be shared.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5059" name="Title 5"/>
          <p:cNvSpPr>
            <a:spLocks noGrp="1"/>
          </p:cNvSpPr>
          <p:nvPr>
            <p:ph type="title"/>
          </p:nvPr>
        </p:nvSpPr>
        <p:spPr>
          <a:xfrm>
            <a:off x="2669628" y="451945"/>
            <a:ext cx="7541172" cy="818056"/>
          </a:xfrm>
        </p:spPr>
        <p:txBody>
          <a:bodyPr>
            <a:normAutofit/>
          </a:bodyPr>
          <a:lstStyle/>
          <a:p>
            <a:r>
              <a:rPr lang="en-GB" altLang="en-US" sz="3600" b="0" dirty="0">
                <a:solidFill>
                  <a:srgbClr val="002060"/>
                </a:solidFill>
              </a:rPr>
              <a:t>       </a:t>
            </a:r>
            <a:r>
              <a:rPr lang="en-GB" altLang="en-US" sz="3200" b="0" dirty="0">
                <a:solidFill>
                  <a:srgbClr val="002060"/>
                </a:solidFill>
              </a:rPr>
              <a:t>Data Management Plans</a:t>
            </a: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D24ADE-E2CF-4FFF-B1BB-3EC4C26BBBB9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912" y="5856362"/>
            <a:ext cx="1286054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972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D391EA-9B47-4CFA-AB53-D0CB02D90B08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1365" y="5997632"/>
            <a:ext cx="347502" cy="4267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571" y="5774629"/>
            <a:ext cx="1286054" cy="666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FC7D2-3C05-8FC3-64B6-EAAB47860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896" y="246513"/>
            <a:ext cx="5382567" cy="649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049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5"/>
          <p:cNvSpPr>
            <a:spLocks noGrp="1"/>
          </p:cNvSpPr>
          <p:nvPr>
            <p:ph type="title"/>
          </p:nvPr>
        </p:nvSpPr>
        <p:spPr>
          <a:xfrm>
            <a:off x="3924306" y="258764"/>
            <a:ext cx="6275384" cy="1081087"/>
          </a:xfrm>
        </p:spPr>
        <p:txBody>
          <a:bodyPr/>
          <a:lstStyle/>
          <a:p>
            <a:r>
              <a:rPr lang="en-GB" altLang="en-US" sz="4000" b="0" dirty="0">
                <a:solidFill>
                  <a:srgbClr val="002060"/>
                </a:solidFill>
              </a:rPr>
              <a:t>Manuals</a:t>
            </a:r>
          </a:p>
        </p:txBody>
      </p:sp>
      <p:sp>
        <p:nvSpPr>
          <p:cNvPr id="6451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BF14C5-8DA6-495F-BACF-9834E7357C8C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451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4643437"/>
            <a:ext cx="10795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341438"/>
            <a:ext cx="11747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722" y="2862262"/>
            <a:ext cx="12350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333375"/>
            <a:ext cx="15430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871702"/>
            <a:ext cx="1333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6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93318"/>
            <a:ext cx="156362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8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5" y="982662"/>
            <a:ext cx="140811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1967" y="4876796"/>
            <a:ext cx="14478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485" y="4798191"/>
            <a:ext cx="13335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0826" y="2614612"/>
            <a:ext cx="133350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3264" y="4643437"/>
            <a:ext cx="1343025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762" y="2530858"/>
            <a:ext cx="1343025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50324" y="2065338"/>
            <a:ext cx="1266825" cy="190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59775" y="2312986"/>
            <a:ext cx="1800225" cy="2543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27504" y="2776702"/>
            <a:ext cx="1238250" cy="1905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7724" y="3970338"/>
            <a:ext cx="145732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4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887538" y="133351"/>
            <a:ext cx="8229600" cy="1350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2400" dirty="0">
                <a:solidFill>
                  <a:schemeClr val="tx2"/>
                </a:solidFill>
                <a:latin typeface="dctt10" pitchFamily="34" charset="0"/>
              </a:rPr>
              <a:t/>
            </a:r>
            <a:br>
              <a:rPr lang="en-GB" altLang="en-US" sz="2400" dirty="0">
                <a:solidFill>
                  <a:schemeClr val="tx2"/>
                </a:solidFill>
                <a:latin typeface="dctt10" pitchFamily="34" charset="0"/>
              </a:rPr>
            </a:br>
            <a:r>
              <a:rPr lang="en-GB" altLang="en-US" sz="2400" dirty="0">
                <a:solidFill>
                  <a:schemeClr val="tx2"/>
                </a:solidFill>
                <a:latin typeface="dctt10" pitchFamily="34" charset="0"/>
              </a:rPr>
              <a:t>	  </a:t>
            </a:r>
            <a:r>
              <a:rPr lang="en-GB" altLang="en-US" b="0" dirty="0">
                <a:solidFill>
                  <a:schemeClr val="accent2">
                    <a:lumMod val="50000"/>
                  </a:schemeClr>
                </a:solidFill>
              </a:rPr>
              <a:t>Today’s Library Tours</a:t>
            </a:r>
            <a:r>
              <a:rPr lang="en-GB" altLang="en-US" sz="3200" dirty="0">
                <a:solidFill>
                  <a:srgbClr val="002060"/>
                </a:solidFill>
              </a:rPr>
              <a:t/>
            </a:r>
            <a:br>
              <a:rPr lang="en-GB" altLang="en-US" sz="3200" dirty="0">
                <a:solidFill>
                  <a:srgbClr val="002060"/>
                </a:solidFill>
              </a:rPr>
            </a:b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b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400" dirty="0">
                <a:solidFill>
                  <a:schemeClr val="tx2"/>
                </a:solidFill>
                <a:latin typeface="dctt10" pitchFamily="34" charset="0"/>
              </a:rPr>
              <a:t>		</a:t>
            </a:r>
            <a:endParaRPr lang="en-GB" altLang="en-US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588655" y="1628776"/>
            <a:ext cx="8633258" cy="4525963"/>
          </a:xfrm>
        </p:spPr>
        <p:txBody>
          <a:bodyPr>
            <a:normAutofit/>
          </a:bodyPr>
          <a:lstStyle/>
          <a:p>
            <a:pPr lvl="1"/>
            <a:r>
              <a:rPr lang="en-US" altLang="en-US" sz="26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Badia Fiesolana</a:t>
            </a:r>
          </a:p>
          <a:p>
            <a:pPr lvl="1"/>
            <a:r>
              <a:rPr lang="en-US" altLang="en-US" sz="26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Lower loggia entrance to Library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233739" y="34586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249" y="2805967"/>
            <a:ext cx="4914900" cy="368617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749210"/>
              </p:ext>
            </p:extLst>
          </p:nvPr>
        </p:nvGraphicFramePr>
        <p:xfrm>
          <a:off x="2175029" y="2805968"/>
          <a:ext cx="2556769" cy="2029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769">
                  <a:extLst>
                    <a:ext uri="{9D8B030D-6E8A-4147-A177-3AD203B41FA5}">
                      <a16:colId xmlns:a16="http://schemas.microsoft.com/office/drawing/2014/main" val="3644289650"/>
                    </a:ext>
                  </a:extLst>
                </a:gridCol>
              </a:tblGrid>
              <a:tr h="1009894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</a:rPr>
                        <a:t/>
                      </a:r>
                      <a:br>
                        <a:rPr lang="en-GB" sz="1800" kern="1200" dirty="0">
                          <a:effectLst/>
                        </a:rPr>
                      </a:br>
                      <a:r>
                        <a:rPr lang="en-GB" sz="180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Tour I   16</a:t>
                      </a:r>
                      <a:r>
                        <a:rPr lang="en-GB" sz="18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:</a:t>
                      </a:r>
                      <a:r>
                        <a:rPr lang="en-GB" sz="180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00</a:t>
                      </a:r>
                      <a:endParaRPr lang="en-GB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759576"/>
                  </a:ext>
                </a:extLst>
              </a:tr>
              <a:tr h="1019907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</a:rPr>
                        <a:t/>
                      </a:r>
                      <a:br>
                        <a:rPr lang="en-GB" sz="1800" kern="1200" dirty="0">
                          <a:effectLst/>
                        </a:rPr>
                      </a:br>
                      <a:r>
                        <a:rPr lang="en-GB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Tour II   16</a:t>
                      </a:r>
                      <a:r>
                        <a:rPr lang="en-GB" sz="18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:</a:t>
                      </a:r>
                      <a:r>
                        <a:rPr lang="en-GB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en-GB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928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88825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1063" y="457200"/>
            <a:ext cx="7639051" cy="88802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000" dirty="0">
                <a:solidFill>
                  <a:srgbClr val="002060"/>
                </a:solidFill>
              </a:rPr>
              <a:t>       </a:t>
            </a:r>
            <a:r>
              <a:rPr lang="en-GB" altLang="en-US" sz="4000" b="0" dirty="0">
                <a:solidFill>
                  <a:srgbClr val="002060"/>
                </a:solidFill>
              </a:rPr>
              <a:t>Data and statistical science</a:t>
            </a:r>
            <a:endParaRPr lang="en-US" altLang="en-US" sz="4000" b="0" dirty="0">
              <a:solidFill>
                <a:srgbClr val="002060"/>
              </a:solidFill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1230923" y="1706564"/>
            <a:ext cx="8692540" cy="4187825"/>
          </a:xfrm>
        </p:spPr>
        <p:txBody>
          <a:bodyPr/>
          <a:lstStyle/>
          <a:p>
            <a:pPr eaLnBrk="1" hangingPunct="1"/>
            <a:r>
              <a:rPr lang="en-GB" altLang="en-US" sz="2800" dirty="0">
                <a:solidFill>
                  <a:srgbClr val="002060"/>
                </a:solidFill>
              </a:rPr>
              <a:t>Data science &amp; software manuals:	001-005</a:t>
            </a:r>
          </a:p>
          <a:p>
            <a:r>
              <a:rPr lang="en-GB" altLang="en-US" sz="2800" dirty="0">
                <a:solidFill>
                  <a:srgbClr val="002060"/>
                </a:solidFill>
              </a:rPr>
              <a:t>Data methods for Social science: 	300.72</a:t>
            </a:r>
          </a:p>
          <a:p>
            <a:pPr eaLnBrk="1" hangingPunct="1"/>
            <a:r>
              <a:rPr lang="en-GB" altLang="en-US" sz="2800" dirty="0">
                <a:solidFill>
                  <a:srgbClr val="002060"/>
                </a:solidFill>
              </a:rPr>
              <a:t>Statistical science 				519.5</a:t>
            </a:r>
          </a:p>
          <a:p>
            <a:pPr eaLnBrk="1" hangingPunct="1"/>
            <a:r>
              <a:rPr lang="en-GB" altLang="en-US" sz="2800" dirty="0">
                <a:solidFill>
                  <a:srgbClr val="002060"/>
                </a:solidFill>
              </a:rPr>
              <a:t>eBooks / eManuals via Catalogue	Online</a:t>
            </a:r>
          </a:p>
          <a:p>
            <a:pPr eaLnBrk="1" hangingPunct="1"/>
            <a:endParaRPr lang="en-GB" altLang="en-US" sz="2800" dirty="0">
              <a:solidFill>
                <a:srgbClr val="002060"/>
              </a:solidFill>
            </a:endParaRPr>
          </a:p>
        </p:txBody>
      </p:sp>
      <p:pic>
        <p:nvPicPr>
          <p:cNvPr id="66564" name="Picture 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73" y="4091803"/>
            <a:ext cx="57912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327" y="5802994"/>
            <a:ext cx="1280271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133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31123" y="448409"/>
            <a:ext cx="8629039" cy="931984"/>
          </a:xfrm>
        </p:spPr>
        <p:txBody>
          <a:bodyPr>
            <a:normAutofit/>
          </a:bodyPr>
          <a:lstStyle/>
          <a:p>
            <a:r>
              <a:rPr lang="en-GB" sz="4000" b="0" dirty="0"/>
              <a:t>Research software - ICT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61</a:t>
            </a:fld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743" y="1150781"/>
            <a:ext cx="8900931" cy="5419814"/>
          </a:xfrm>
          <a:prstGeom prst="rect">
            <a:avLst/>
          </a:prstGeom>
        </p:spPr>
      </p:pic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4497" y="6014717"/>
            <a:ext cx="341406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839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2CBB57-0A29-40B6-A22D-61C78E1452F1}" type="slidenum">
              <a:rPr lang="it-IT" altLang="it-IT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it-IT" altLang="it-IT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8612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792" y="6009672"/>
            <a:ext cx="3460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537" y="6009672"/>
            <a:ext cx="1280271" cy="664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717" y="1221954"/>
            <a:ext cx="10435617" cy="42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976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1992313" y="1268414"/>
            <a:ext cx="8229600" cy="43211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altLang="en-US" sz="28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Introduction to Library Data Resources</a:t>
            </a:r>
            <a:r>
              <a:rPr lang="en-US" altLang="en-US" sz="3600" b="1" dirty="0">
                <a:solidFill>
                  <a:srgbClr val="002060"/>
                </a:solidFill>
              </a:rPr>
              <a:t/>
            </a:r>
            <a:br>
              <a:rPr lang="en-US" altLang="en-US" sz="3600" b="1" dirty="0">
                <a:solidFill>
                  <a:srgbClr val="002060"/>
                </a:solidFill>
              </a:rPr>
            </a:br>
            <a:endParaRPr lang="en-US" altLang="en-US" sz="3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altLang="en-US" sz="3600" u="sng" dirty="0">
                <a:solidFill>
                  <a:srgbClr val="002060"/>
                </a:solidFill>
              </a:rPr>
              <a:t>Thursday, 29 August</a:t>
            </a:r>
            <a:br>
              <a:rPr lang="en-US" altLang="en-US" sz="3600" u="sng" dirty="0">
                <a:solidFill>
                  <a:srgbClr val="002060"/>
                </a:solidFill>
              </a:rPr>
            </a:br>
            <a:r>
              <a:rPr lang="en-US" altLang="en-US" sz="3600" u="sng" dirty="0">
                <a:solidFill>
                  <a:srgbClr val="002060"/>
                </a:solidFill>
              </a:rPr>
              <a:t/>
            </a:r>
            <a:br>
              <a:rPr lang="en-US" altLang="en-US" sz="3600" u="sng" dirty="0">
                <a:solidFill>
                  <a:srgbClr val="002060"/>
                </a:solidFill>
              </a:rPr>
            </a:br>
            <a:r>
              <a:rPr lang="en-US" altLang="en-US" sz="3600" u="sng" dirty="0">
                <a:solidFill>
                  <a:srgbClr val="002060"/>
                </a:solidFill>
              </a:rPr>
              <a:t>13:30</a:t>
            </a:r>
            <a:br>
              <a:rPr lang="en-US" altLang="en-US" sz="3600" u="sng" dirty="0">
                <a:solidFill>
                  <a:srgbClr val="002060"/>
                </a:solidFill>
              </a:rPr>
            </a:br>
            <a:r>
              <a:rPr lang="en-US" altLang="en-US" sz="3600" u="sng" dirty="0">
                <a:solidFill>
                  <a:srgbClr val="002060"/>
                </a:solidFill>
              </a:rPr>
              <a:t/>
            </a:r>
            <a:br>
              <a:rPr lang="en-US" altLang="en-US" sz="3600" u="sng" dirty="0">
                <a:solidFill>
                  <a:srgbClr val="002060"/>
                </a:solidFill>
              </a:rPr>
            </a:br>
            <a:r>
              <a:rPr lang="en-US" altLang="en-US" sz="3600" dirty="0">
                <a:solidFill>
                  <a:srgbClr val="002060"/>
                </a:solidFill>
              </a:rPr>
              <a:t>Conference room, VLF</a:t>
            </a:r>
          </a:p>
          <a:p>
            <a:pPr marL="0" indent="0" algn="ctr">
              <a:buNone/>
            </a:pPr>
            <a:r>
              <a:rPr lang="en-US" altLang="en-US" sz="2600" dirty="0">
                <a:solidFill>
                  <a:srgbClr val="002060"/>
                </a:solidFill>
              </a:rPr>
              <a:t/>
            </a:r>
            <a:br>
              <a:rPr lang="en-US" altLang="en-US" sz="2600" dirty="0">
                <a:solidFill>
                  <a:srgbClr val="002060"/>
                </a:solidFill>
              </a:rPr>
            </a:br>
            <a:r>
              <a:rPr lang="en-US" altLang="en-US" dirty="0">
                <a:solidFill>
                  <a:srgbClr val="002060"/>
                </a:solidFill>
              </a:rPr>
              <a:t/>
            </a:r>
            <a:br>
              <a:rPr lang="en-US" altLang="en-US" dirty="0">
                <a:solidFill>
                  <a:srgbClr val="002060"/>
                </a:solidFill>
              </a:rPr>
            </a:br>
            <a:r>
              <a:rPr lang="en-US" alt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2063750" y="188913"/>
            <a:ext cx="8229600" cy="1143000"/>
          </a:xfrm>
        </p:spPr>
        <p:txBody>
          <a:bodyPr/>
          <a:lstStyle/>
          <a:p>
            <a:r>
              <a:rPr lang="en-GB" altLang="en-US" dirty="0"/>
              <a:t>       </a:t>
            </a:r>
            <a:endParaRPr lang="en-GB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442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992313" y="284163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2400" dirty="0"/>
              <a:t>                                     </a:t>
            </a:r>
            <a:br>
              <a:rPr lang="en-GB" altLang="en-US" sz="2400" dirty="0"/>
            </a:br>
            <a:r>
              <a:rPr lang="en-GB" altLang="en-US" sz="2400" dirty="0"/>
              <a:t> 	</a:t>
            </a:r>
            <a:r>
              <a:rPr lang="en-GB" altLang="en-US" b="0" dirty="0">
                <a:solidFill>
                  <a:srgbClr val="002060"/>
                </a:solidFill>
              </a:rPr>
              <a:t>Research support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770021" y="1819565"/>
            <a:ext cx="10690142" cy="410117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altLang="en-US" sz="2600" dirty="0">
                <a:solidFill>
                  <a:srgbClr val="002060"/>
                </a:solidFill>
              </a:rPr>
              <a:t>Research Data Services homepage 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2600" dirty="0">
                <a:solidFill>
                  <a:srgbClr val="002060"/>
                </a:solidFill>
              </a:rPr>
              <a:t>Departmental Information Desk, VLF (2nd floor, VLF-026)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200" dirty="0">
                <a:solidFill>
                  <a:srgbClr val="002060"/>
                </a:solidFill>
              </a:rPr>
              <a:t>Monday, Wednesday &amp; Friday afternoons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sz="2600" dirty="0">
                <a:solidFill>
                  <a:srgbClr val="002060"/>
                </a:solidFill>
              </a:rPr>
              <a:t>Badia Library Information Office (1</a:t>
            </a:r>
            <a:r>
              <a:rPr lang="en-US" altLang="en-US" sz="2600" baseline="30000" dirty="0">
                <a:solidFill>
                  <a:srgbClr val="002060"/>
                </a:solidFill>
              </a:rPr>
              <a:t>st</a:t>
            </a:r>
            <a:r>
              <a:rPr lang="en-US" altLang="en-US" sz="2600" dirty="0">
                <a:solidFill>
                  <a:srgbClr val="002060"/>
                </a:solidFill>
              </a:rPr>
              <a:t> floor, BF-085)</a:t>
            </a:r>
          </a:p>
          <a:p>
            <a:pPr>
              <a:buFont typeface="Arial" charset="0"/>
              <a:buChar char="•"/>
              <a:defRPr/>
            </a:pPr>
            <a:r>
              <a:rPr lang="en-US" altLang="en-US" sz="2600" dirty="0">
                <a:solidFill>
                  <a:srgbClr val="002060"/>
                </a:solidFill>
                <a:hlinkClick r:id="rId3"/>
              </a:rPr>
              <a:t>econlibrary@eui.eu</a:t>
            </a:r>
            <a:endParaRPr lang="en-US" altLang="en-US" sz="2600" dirty="0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endParaRPr lang="en-US" altLang="en-US" dirty="0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endParaRPr lang="en-US" altLang="en-US" dirty="0"/>
          </a:p>
          <a:p>
            <a:pPr lvl="1" eaLnBrk="1" hangingPunct="1">
              <a:buFont typeface="Arial" charset="0"/>
              <a:buNone/>
              <a:defRPr/>
            </a:pPr>
            <a:endParaRPr lang="en-GB" altLang="en-US" dirty="0"/>
          </a:p>
        </p:txBody>
      </p:sp>
      <p:pic>
        <p:nvPicPr>
          <p:cNvPr id="2" name="Picture 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315" y="1819565"/>
            <a:ext cx="347502" cy="4267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0410" y="5920741"/>
            <a:ext cx="1280271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290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887538" y="133351"/>
            <a:ext cx="8229600" cy="1350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2400" dirty="0">
                <a:solidFill>
                  <a:schemeClr val="tx2"/>
                </a:solidFill>
                <a:latin typeface="dctt10" pitchFamily="34" charset="0"/>
              </a:rPr>
              <a:t/>
            </a:r>
            <a:br>
              <a:rPr lang="en-GB" altLang="en-US" sz="2400" dirty="0">
                <a:solidFill>
                  <a:schemeClr val="tx2"/>
                </a:solidFill>
                <a:latin typeface="dctt10" pitchFamily="34" charset="0"/>
              </a:rPr>
            </a:br>
            <a:r>
              <a:rPr lang="en-GB" altLang="en-US" sz="2400" dirty="0">
                <a:solidFill>
                  <a:schemeClr val="tx2"/>
                </a:solidFill>
                <a:latin typeface="dctt10" pitchFamily="34" charset="0"/>
              </a:rPr>
              <a:t>	  </a:t>
            </a:r>
            <a:r>
              <a:rPr lang="en-GB" altLang="en-US" b="0" dirty="0">
                <a:solidFill>
                  <a:schemeClr val="accent2">
                    <a:lumMod val="50000"/>
                  </a:schemeClr>
                </a:solidFill>
              </a:rPr>
              <a:t>Today’s Library Tours</a:t>
            </a:r>
            <a:r>
              <a:rPr lang="en-GB" altLang="en-US" sz="3200" dirty="0">
                <a:solidFill>
                  <a:srgbClr val="002060"/>
                </a:solidFill>
              </a:rPr>
              <a:t/>
            </a:r>
            <a:br>
              <a:rPr lang="en-GB" altLang="en-US" sz="3200" dirty="0">
                <a:solidFill>
                  <a:srgbClr val="002060"/>
                </a:solidFill>
              </a:rPr>
            </a:b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br>
              <a:rPr lang="en-GB" alt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2400" dirty="0">
                <a:solidFill>
                  <a:schemeClr val="tx2"/>
                </a:solidFill>
                <a:latin typeface="dctt10" pitchFamily="34" charset="0"/>
              </a:rPr>
              <a:t>		</a:t>
            </a:r>
            <a:endParaRPr lang="en-GB" altLang="en-US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588655" y="1628776"/>
            <a:ext cx="8633258" cy="4525963"/>
          </a:xfrm>
        </p:spPr>
        <p:txBody>
          <a:bodyPr>
            <a:normAutofit/>
          </a:bodyPr>
          <a:lstStyle/>
          <a:p>
            <a:pPr lvl="1"/>
            <a:r>
              <a:rPr lang="en-US" altLang="en-US" sz="26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Badia Fiesolana</a:t>
            </a:r>
          </a:p>
          <a:p>
            <a:pPr lvl="1"/>
            <a:r>
              <a:rPr lang="en-US" altLang="en-US" sz="2600" dirty="0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Lower loggia entrance to Library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233739" y="34586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249" y="2805967"/>
            <a:ext cx="4914900" cy="368617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175029" y="2805968"/>
          <a:ext cx="2556769" cy="2029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6769">
                  <a:extLst>
                    <a:ext uri="{9D8B030D-6E8A-4147-A177-3AD203B41FA5}">
                      <a16:colId xmlns:a16="http://schemas.microsoft.com/office/drawing/2014/main" val="3644289650"/>
                    </a:ext>
                  </a:extLst>
                </a:gridCol>
              </a:tblGrid>
              <a:tr h="1009894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</a:rPr>
                        <a:t/>
                      </a:r>
                      <a:br>
                        <a:rPr lang="en-GB" sz="1800" kern="1200" dirty="0">
                          <a:effectLst/>
                        </a:rPr>
                      </a:br>
                      <a:r>
                        <a:rPr lang="en-GB" sz="180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Tour I   16</a:t>
                      </a:r>
                      <a:r>
                        <a:rPr lang="en-GB" sz="18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:</a:t>
                      </a:r>
                      <a:r>
                        <a:rPr lang="en-GB" sz="180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00</a:t>
                      </a:r>
                      <a:endParaRPr lang="en-GB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759576"/>
                  </a:ext>
                </a:extLst>
              </a:tr>
              <a:tr h="1019907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</a:rPr>
                        <a:t/>
                      </a:r>
                      <a:br>
                        <a:rPr lang="en-GB" sz="1800" kern="1200" dirty="0">
                          <a:effectLst/>
                        </a:rPr>
                      </a:br>
                      <a:r>
                        <a:rPr lang="en-GB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Tour II   16</a:t>
                      </a:r>
                      <a:r>
                        <a:rPr lang="en-GB" sz="18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:</a:t>
                      </a:r>
                      <a:r>
                        <a:rPr lang="en-GB" sz="1800" b="1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en-GB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928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2652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751C64-3485-4819-AB39-0FBD727284A5}" type="slidenum">
              <a:rPr lang="it-IT" altLang="en-US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it-IT" altLang="en-US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F37AF-BAC5-C379-EA99-4B14FD163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63" y="399588"/>
            <a:ext cx="10501921" cy="60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951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EF1E5-F080-0048-9372-CF230FDE727D}" type="slidenum">
              <a:rPr lang="es-ES" smtClean="0"/>
              <a:t>67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953" y="490601"/>
            <a:ext cx="4185285" cy="558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57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937751" y="6369051"/>
            <a:ext cx="57626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572996-1E63-4452-8E3B-41EC1856CA03}" type="slidenum">
              <a:rPr lang="it-IT" altLang="en-US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68</a:t>
            </a:fld>
            <a:endParaRPr lang="it-IT" altLang="en-US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ctrTitle"/>
          </p:nvPr>
        </p:nvSpPr>
        <p:spPr>
          <a:xfrm>
            <a:off x="451946" y="1662545"/>
            <a:ext cx="9485806" cy="4142943"/>
          </a:xfrm>
        </p:spPr>
        <p:txBody>
          <a:bodyPr>
            <a:normAutofit/>
          </a:bodyPr>
          <a:lstStyle/>
          <a:p>
            <a:pPr>
              <a:spcAft>
                <a:spcPct val="0"/>
              </a:spcAft>
            </a:pPr>
            <a:r>
              <a:rPr lang="en-US" altLang="en-US" sz="3600" b="0" dirty="0">
                <a:solidFill>
                  <a:srgbClr val="002060"/>
                </a:solidFill>
              </a:rPr>
              <a:t>Library Collections and Services</a:t>
            </a:r>
            <a:br>
              <a:rPr lang="en-US" altLang="en-US" sz="3600" b="0" dirty="0">
                <a:solidFill>
                  <a:srgbClr val="002060"/>
                </a:solidFill>
              </a:rPr>
            </a:br>
            <a:r>
              <a:rPr lang="en-US" altLang="en-US" sz="3600" b="0" dirty="0">
                <a:solidFill>
                  <a:srgbClr val="002060"/>
                </a:solidFill>
              </a:rPr>
              <a:t>for Economic Research</a:t>
            </a:r>
            <a:r>
              <a:rPr lang="en-US" altLang="en-US" sz="2800" dirty="0">
                <a:solidFill>
                  <a:srgbClr val="002060"/>
                </a:solidFill>
              </a:rPr>
              <a:t/>
            </a:r>
            <a:br>
              <a:rPr lang="en-US" altLang="en-US" sz="2800" dirty="0">
                <a:solidFill>
                  <a:srgbClr val="002060"/>
                </a:solidFill>
              </a:rPr>
            </a:br>
            <a:r>
              <a:rPr lang="en-US" altLang="en-US" sz="2800" dirty="0">
                <a:solidFill>
                  <a:srgbClr val="002060"/>
                </a:solidFill>
              </a:rPr>
              <a:t/>
            </a:r>
            <a:br>
              <a:rPr lang="en-US" altLang="en-US" sz="2800" dirty="0">
                <a:solidFill>
                  <a:srgbClr val="002060"/>
                </a:solidFill>
              </a:rPr>
            </a:br>
            <a:r>
              <a:rPr lang="en-US" altLang="en-US" sz="2800" dirty="0">
                <a:solidFill>
                  <a:srgbClr val="002060"/>
                </a:solidFill>
              </a:rPr>
              <a:t/>
            </a:r>
            <a:br>
              <a:rPr lang="en-US" altLang="en-US" sz="2800" dirty="0">
                <a:solidFill>
                  <a:srgbClr val="002060"/>
                </a:solidFill>
              </a:rPr>
            </a:br>
            <a:r>
              <a:rPr lang="en-US" altLang="en-US" sz="2800" dirty="0">
                <a:solidFill>
                  <a:srgbClr val="002060"/>
                </a:solidFill>
              </a:rPr>
              <a:t/>
            </a:r>
            <a:br>
              <a:rPr lang="en-US" altLang="en-US" sz="2800" dirty="0">
                <a:solidFill>
                  <a:srgbClr val="002060"/>
                </a:solidFill>
              </a:rPr>
            </a:br>
            <a:r>
              <a:rPr lang="en-US" altLang="en-US" sz="2800" dirty="0">
                <a:solidFill>
                  <a:srgbClr val="002060"/>
                </a:solidFill>
              </a:rPr>
              <a:t/>
            </a:r>
            <a:br>
              <a:rPr lang="en-US" altLang="en-US" sz="2800" dirty="0">
                <a:solidFill>
                  <a:srgbClr val="002060"/>
                </a:solidFill>
              </a:rPr>
            </a:br>
            <a:r>
              <a:rPr lang="en-US" altLang="en-US" sz="2800" b="0" dirty="0">
                <a:solidFill>
                  <a:srgbClr val="002060"/>
                </a:solidFill>
              </a:rPr>
              <a:t>28</a:t>
            </a:r>
            <a:r>
              <a:rPr lang="en-GB" altLang="en-US" sz="2800" b="0" dirty="0">
                <a:solidFill>
                  <a:srgbClr val="002060"/>
                </a:solidFill>
              </a:rPr>
              <a:t> August 2024                  </a:t>
            </a:r>
            <a:r>
              <a:rPr lang="en-GB" altLang="en-US" sz="2000" dirty="0">
                <a:solidFill>
                  <a:srgbClr val="002060"/>
                </a:solidFill>
              </a:rPr>
              <a:t>		     </a:t>
            </a: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54791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751C64-3485-4819-AB39-0FBD727284A5}" type="slidenum">
              <a:rPr lang="it-IT" altLang="en-US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en-US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F37AF-BAC5-C379-EA99-4B14FD163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63" y="399588"/>
            <a:ext cx="10501921" cy="60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68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992313" y="284163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en-US" sz="2400" dirty="0"/>
              <a:t>                                     </a:t>
            </a:r>
            <a:br>
              <a:rPr lang="en-GB" altLang="en-US" sz="2400" dirty="0"/>
            </a:br>
            <a:r>
              <a:rPr lang="en-GB" altLang="en-US" sz="2400" dirty="0"/>
              <a:t> 	  </a:t>
            </a:r>
            <a:r>
              <a:rPr lang="en-GB" altLang="en-US" b="0" dirty="0">
                <a:solidFill>
                  <a:srgbClr val="002060"/>
                </a:solidFill>
              </a:rPr>
              <a:t>Research support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770021" y="1597981"/>
            <a:ext cx="10690142" cy="432276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altLang="en-US" dirty="0">
              <a:hlinkClick r:id="rId3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sz="2600" dirty="0">
                <a:solidFill>
                  <a:srgbClr val="002060"/>
                </a:solidFill>
                <a:hlinkClick r:id="rId3"/>
              </a:rPr>
              <a:t>econlibrary@eui.eu</a:t>
            </a:r>
            <a:endParaRPr lang="en-US" altLang="en-US" sz="2600" dirty="0">
              <a:solidFill>
                <a:srgbClr val="00206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altLang="en-US" sz="2600" dirty="0">
                <a:solidFill>
                  <a:srgbClr val="002060"/>
                </a:solidFill>
              </a:rPr>
              <a:t>Departmental Information Desk, VLF - 2</a:t>
            </a:r>
            <a:r>
              <a:rPr lang="en-US" altLang="en-US" sz="2600" baseline="30000" dirty="0">
                <a:solidFill>
                  <a:srgbClr val="002060"/>
                </a:solidFill>
              </a:rPr>
              <a:t>nd</a:t>
            </a:r>
            <a:r>
              <a:rPr lang="en-US" altLang="en-US" sz="2600" dirty="0">
                <a:solidFill>
                  <a:srgbClr val="002060"/>
                </a:solidFill>
              </a:rPr>
              <a:t> floor, VLF-026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US" altLang="en-US" sz="2600" dirty="0">
                <a:solidFill>
                  <a:srgbClr val="002060"/>
                </a:solidFill>
              </a:rPr>
              <a:t>Monday, Wednesday &amp; Friday afternoons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sz="2600" dirty="0">
                <a:solidFill>
                  <a:srgbClr val="002060"/>
                </a:solidFill>
              </a:rPr>
              <a:t>Badia Library Information Office (1</a:t>
            </a:r>
            <a:r>
              <a:rPr lang="en-US" altLang="en-US" sz="2600" baseline="30000" dirty="0">
                <a:solidFill>
                  <a:srgbClr val="002060"/>
                </a:solidFill>
              </a:rPr>
              <a:t>st</a:t>
            </a:r>
            <a:r>
              <a:rPr lang="en-US" altLang="en-US" sz="2600" dirty="0">
                <a:solidFill>
                  <a:srgbClr val="002060"/>
                </a:solidFill>
              </a:rPr>
              <a:t> floor, BF-085)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–"/>
              <a:defRPr/>
            </a:pPr>
            <a:r>
              <a:rPr lang="en-US" altLang="en-US" sz="2600" dirty="0">
                <a:solidFill>
                  <a:srgbClr val="002060"/>
                </a:solidFill>
              </a:rPr>
              <a:t>Weekday mornings and Tuesday &amp; Thursday afternoons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sz="2600" dirty="0">
                <a:solidFill>
                  <a:srgbClr val="002060"/>
                </a:solidFill>
              </a:rPr>
              <a:t>Economics Collection homepage </a:t>
            </a:r>
          </a:p>
          <a:p>
            <a:pPr marL="0" indent="0">
              <a:buNone/>
              <a:defRPr/>
            </a:pPr>
            <a:endParaRPr lang="en-US" altLang="en-US" dirty="0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endParaRPr lang="en-US" altLang="en-US" dirty="0"/>
          </a:p>
          <a:p>
            <a:pPr lvl="1" eaLnBrk="1" hangingPunct="1">
              <a:buFont typeface="Arial" charset="0"/>
              <a:buNone/>
              <a:defRPr/>
            </a:pPr>
            <a:endParaRPr lang="en-GB" altLang="en-US" dirty="0"/>
          </a:p>
        </p:txBody>
      </p:sp>
      <p:pic>
        <p:nvPicPr>
          <p:cNvPr id="2" name="Picture 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704" y="4369224"/>
            <a:ext cx="347502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54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6"/>
          <p:cNvSpPr>
            <a:spLocks noGrp="1"/>
          </p:cNvSpPr>
          <p:nvPr>
            <p:ph idx="1"/>
          </p:nvPr>
        </p:nvSpPr>
        <p:spPr>
          <a:xfrm>
            <a:off x="1080655" y="1557338"/>
            <a:ext cx="9068233" cy="4525962"/>
          </a:xfrm>
        </p:spPr>
        <p:txBody>
          <a:bodyPr/>
          <a:lstStyle/>
          <a:p>
            <a:r>
              <a:rPr lang="en-GB" altLang="en-US" sz="3200" dirty="0">
                <a:solidFill>
                  <a:srgbClr val="002060"/>
                </a:solidFill>
              </a:rPr>
              <a:t>Badia Library </a:t>
            </a:r>
            <a:r>
              <a:rPr lang="en-GB" altLang="en-US" dirty="0"/>
              <a:t>	</a:t>
            </a:r>
          </a:p>
          <a:p>
            <a:endParaRPr lang="en-GB" altLang="en-US" dirty="0"/>
          </a:p>
          <a:p>
            <a:endParaRPr lang="en-GB" altLang="en-US" dirty="0"/>
          </a:p>
          <a:p>
            <a:r>
              <a:rPr lang="en-GB" altLang="en-US" sz="3200" dirty="0">
                <a:solidFill>
                  <a:srgbClr val="002060"/>
                </a:solidFill>
              </a:rPr>
              <a:t>Departmental Library </a:t>
            </a:r>
            <a:r>
              <a:rPr lang="en-GB" altLang="en-US" sz="2000" dirty="0">
                <a:solidFill>
                  <a:srgbClr val="002060"/>
                </a:solidFill>
              </a:rPr>
              <a:t>(VLF)</a:t>
            </a:r>
          </a:p>
          <a:p>
            <a:endParaRPr lang="en-GB" altLang="en-US" dirty="0"/>
          </a:p>
          <a:p>
            <a:pPr marL="0" indent="0">
              <a:buNone/>
            </a:pPr>
            <a:endParaRPr lang="en-GB" altLang="en-US" sz="3200" dirty="0">
              <a:solidFill>
                <a:srgbClr val="002060"/>
              </a:solidFill>
            </a:endParaRPr>
          </a:p>
          <a:p>
            <a:r>
              <a:rPr lang="en-GB" altLang="en-US" sz="3200" dirty="0">
                <a:solidFill>
                  <a:srgbClr val="002060"/>
                </a:solidFill>
              </a:rPr>
              <a:t>Desktop Library</a:t>
            </a:r>
            <a:r>
              <a:rPr lang="en-GB" altLang="en-US" sz="3200" dirty="0"/>
              <a:t>	</a:t>
            </a:r>
          </a:p>
        </p:txBody>
      </p:sp>
      <p:sp>
        <p:nvSpPr>
          <p:cNvPr id="1433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A2DB74A-21A4-418B-B9FE-8027B9E7B2AE}" type="slidenum">
              <a:rPr lang="it-IT" altLang="en-US" sz="14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en-US" sz="140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641350"/>
            <a:ext cx="2357437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6983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EUI colour palette">
      <a:dk1>
        <a:srgbClr val="004575"/>
      </a:dk1>
      <a:lt1>
        <a:srgbClr val="FFFFFF"/>
      </a:lt1>
      <a:dk2>
        <a:srgbClr val="004575"/>
      </a:dk2>
      <a:lt2>
        <a:srgbClr val="FFFFFF"/>
      </a:lt2>
      <a:accent1>
        <a:srgbClr val="8F932F"/>
      </a:accent1>
      <a:accent2>
        <a:srgbClr val="C85826"/>
      </a:accent2>
      <a:accent3>
        <a:srgbClr val="C3AEA1"/>
      </a:accent3>
      <a:accent4>
        <a:srgbClr val="F1C36F"/>
      </a:accent4>
      <a:accent5>
        <a:srgbClr val="2480C4"/>
      </a:accent5>
      <a:accent6>
        <a:srgbClr val="00457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</TotalTime>
  <Words>1156</Words>
  <Application>Microsoft Office PowerPoint</Application>
  <PresentationFormat>Widescreen</PresentationFormat>
  <Paragraphs>223</Paragraphs>
  <Slides>68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微軟正黑體</vt:lpstr>
      <vt:lpstr>Arial</vt:lpstr>
      <vt:lpstr>Calibri</vt:lpstr>
      <vt:lpstr>dctt10</vt:lpstr>
      <vt:lpstr>Tema de Office</vt:lpstr>
      <vt:lpstr>Library Collections and Services for Economic Research     28 August 2024                       </vt:lpstr>
      <vt:lpstr>General information leaflet</vt:lpstr>
      <vt:lpstr>PowerPoint Presentation</vt:lpstr>
      <vt:lpstr>       Library opening hours </vt:lpstr>
      <vt:lpstr>PowerPoint Presentation</vt:lpstr>
      <vt:lpstr>    Today’s Library Tours          </vt:lpstr>
      <vt:lpstr>PowerPoint Presentation</vt:lpstr>
      <vt:lpstr>                                          Research support</vt:lpstr>
      <vt:lpstr>PowerPoint Presentation</vt:lpstr>
      <vt:lpstr>                           Economics &amp; Data Collections </vt:lpstr>
      <vt:lpstr>PowerPoint Presentation</vt:lpstr>
      <vt:lpstr>PowerPoint Presentation</vt:lpstr>
      <vt:lpstr>PowerPoint Presentation</vt:lpstr>
      <vt:lpstr>The Catalogue</vt:lpstr>
      <vt:lpstr>   Classification</vt:lpstr>
      <vt:lpstr>PowerPoint Presentation</vt:lpstr>
      <vt:lpstr>PowerPoint Presentation</vt:lpstr>
      <vt:lpstr>PowerPoint Presentation</vt:lpstr>
      <vt:lpstr>PowerPoint Presentation</vt:lpstr>
      <vt:lpstr>        </vt:lpstr>
      <vt:lpstr>   ICT Support</vt:lpstr>
      <vt:lpstr>PowerPoint Presentation</vt:lpstr>
      <vt:lpstr>PowerPoint Presentation</vt:lpstr>
      <vt:lpstr>PowerPoint Presentation</vt:lpstr>
      <vt:lpstr>PowerPoint Presentation</vt:lpstr>
      <vt:lpstr>          </vt:lpstr>
      <vt:lpstr>PowerPoint Presentation</vt:lpstr>
      <vt:lpstr>               Suggestions Welcome                </vt:lpstr>
      <vt:lpstr>PowerPoint Presentation</vt:lpstr>
      <vt:lpstr>PowerPoint Presentation</vt:lpstr>
      <vt:lpstr>PowerPoint Presentation</vt:lpstr>
      <vt:lpstr>       </vt:lpstr>
      <vt:lpstr>PowerPoint Presentation</vt:lpstr>
      <vt:lpstr>PowerPoint Presentation</vt:lpstr>
      <vt:lpstr> Research Data Lifecycle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Examples</vt:lpstr>
      <vt:lpstr>Micro socio-economic data Library restricted server</vt:lpstr>
      <vt:lpstr>Restricted server K  </vt:lpstr>
      <vt:lpstr>Data archives</vt:lpstr>
      <vt:lpstr>PowerPoint Presentation</vt:lpstr>
      <vt:lpstr>PowerPoint Presentation</vt:lpstr>
      <vt:lpstr>Data Protection:         Collecting, generating and processing data</vt:lpstr>
      <vt:lpstr>Structure, folders, files, variables, format and versioning</vt:lpstr>
      <vt:lpstr>Documentation and codebooks</vt:lpstr>
      <vt:lpstr> Security during research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Data Management Plans</vt:lpstr>
      <vt:lpstr>PowerPoint Presentation</vt:lpstr>
      <vt:lpstr>Manuals</vt:lpstr>
      <vt:lpstr>       Data and statistical science</vt:lpstr>
      <vt:lpstr>Research software - ICT</vt:lpstr>
      <vt:lpstr>PowerPoint Presentation</vt:lpstr>
      <vt:lpstr>       </vt:lpstr>
      <vt:lpstr>                                        Research support</vt:lpstr>
      <vt:lpstr>    Today’s Library Tours          </vt:lpstr>
      <vt:lpstr>PowerPoint Presentation</vt:lpstr>
      <vt:lpstr>PowerPoint Presentation</vt:lpstr>
      <vt:lpstr>Library Collections and Services for Economic Research     28 August 2024             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Medina Medina, Eva</dc:creator>
  <cp:lastModifiedBy>Library, Economics Collection</cp:lastModifiedBy>
  <cp:revision>146</cp:revision>
  <cp:lastPrinted>2022-08-23T10:53:20Z</cp:lastPrinted>
  <dcterms:created xsi:type="dcterms:W3CDTF">2021-04-07T09:33:36Z</dcterms:created>
  <dcterms:modified xsi:type="dcterms:W3CDTF">2024-08-27T11:09:46Z</dcterms:modified>
</cp:coreProperties>
</file>