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42"/>
  </p:notesMasterIdLst>
  <p:sldIdLst>
    <p:sldId id="503" r:id="rId2"/>
    <p:sldId id="499" r:id="rId3"/>
    <p:sldId id="560" r:id="rId4"/>
    <p:sldId id="561" r:id="rId5"/>
    <p:sldId id="558" r:id="rId6"/>
    <p:sldId id="506" r:id="rId7"/>
    <p:sldId id="509" r:id="rId8"/>
    <p:sldId id="508" r:id="rId9"/>
    <p:sldId id="510" r:id="rId10"/>
    <p:sldId id="570" r:id="rId11"/>
    <p:sldId id="571" r:id="rId12"/>
    <p:sldId id="513" r:id="rId13"/>
    <p:sldId id="516" r:id="rId14"/>
    <p:sldId id="563" r:id="rId15"/>
    <p:sldId id="573" r:id="rId16"/>
    <p:sldId id="572" r:id="rId17"/>
    <p:sldId id="526" r:id="rId18"/>
    <p:sldId id="556" r:id="rId19"/>
    <p:sldId id="568" r:id="rId20"/>
    <p:sldId id="569" r:id="rId21"/>
    <p:sldId id="528" r:id="rId22"/>
    <p:sldId id="567" r:id="rId23"/>
    <p:sldId id="543" r:id="rId24"/>
    <p:sldId id="544" r:id="rId25"/>
    <p:sldId id="545" r:id="rId26"/>
    <p:sldId id="546" r:id="rId27"/>
    <p:sldId id="548" r:id="rId28"/>
    <p:sldId id="549" r:id="rId29"/>
    <p:sldId id="550" r:id="rId30"/>
    <p:sldId id="551" r:id="rId31"/>
    <p:sldId id="552" r:id="rId32"/>
    <p:sldId id="553" r:id="rId33"/>
    <p:sldId id="554" r:id="rId34"/>
    <p:sldId id="533" r:id="rId35"/>
    <p:sldId id="538" r:id="rId36"/>
    <p:sldId id="534" r:id="rId37"/>
    <p:sldId id="537" r:id="rId38"/>
    <p:sldId id="535" r:id="rId39"/>
    <p:sldId id="566" r:id="rId40"/>
    <p:sldId id="564" r:id="rId4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3"/>
    <p:restoredTop sz="93971" autoAdjust="0"/>
  </p:normalViewPr>
  <p:slideViewPr>
    <p:cSldViewPr snapToGrid="0" snapToObjects="1">
      <p:cViewPr varScale="1">
        <p:scale>
          <a:sx n="108" d="100"/>
          <a:sy n="108" d="100"/>
        </p:scale>
        <p:origin x="4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AC74D7-B747-A544-8AF3-0B2CD48366B7}" type="datetimeFigureOut">
              <a:rPr lang="es-ES" smtClean="0"/>
              <a:t>13/11/2024</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2E7F3-2854-5B40-84BD-7C1D6E3868AD}" type="slidenum">
              <a:rPr lang="es-ES" smtClean="0"/>
              <a:t>‹#›</a:t>
            </a:fld>
            <a:endParaRPr lang="es-ES" dirty="0"/>
          </a:p>
        </p:txBody>
      </p:sp>
    </p:spTree>
    <p:extLst>
      <p:ext uri="{BB962C8B-B14F-4D97-AF65-F5344CB8AC3E}">
        <p14:creationId xmlns:p14="http://schemas.microsoft.com/office/powerpoint/2010/main" val="230453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2E7F3-2854-5B40-84BD-7C1D6E3868AD}" type="slidenum">
              <a:rPr lang="es-ES" smtClean="0"/>
              <a:t>18</a:t>
            </a:fld>
            <a:endParaRPr lang="es-ES" dirty="0"/>
          </a:p>
        </p:txBody>
      </p:sp>
    </p:spTree>
    <p:extLst>
      <p:ext uri="{BB962C8B-B14F-4D97-AF65-F5344CB8AC3E}">
        <p14:creationId xmlns:p14="http://schemas.microsoft.com/office/powerpoint/2010/main" val="3851569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Once downloaded the App, sign in, you will enter the EUI PressReader room</a:t>
            </a:r>
          </a:p>
          <a:p>
            <a:r>
              <a:rPr lang="en-US" sz="1800" dirty="0">
                <a:effectLst/>
                <a:latin typeface="Segoe UI" panose="020B0502040204020203" pitchFamily="34" charset="0"/>
              </a:rPr>
              <a:t>Search the Title you are interested in</a:t>
            </a:r>
          </a:p>
          <a:p>
            <a:r>
              <a:rPr lang="en-US" sz="1800" dirty="0">
                <a:effectLst/>
                <a:latin typeface="Segoe UI" panose="020B0502040204020203" pitchFamily="34" charset="0"/>
              </a:rPr>
              <a:t>Browse by Category</a:t>
            </a:r>
          </a:p>
          <a:p>
            <a:r>
              <a:rPr lang="en-US" sz="1800" dirty="0">
                <a:effectLst/>
                <a:latin typeface="Segoe UI" panose="020B0502040204020203" pitchFamily="34" charset="0"/>
              </a:rPr>
              <a:t>Browse by publications type, language…Country</a:t>
            </a:r>
          </a:p>
          <a:p>
            <a:endParaRPr lang="en-US" sz="18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B262E7F3-2854-5B40-84BD-7C1D6E3868AD}" type="slidenum">
              <a:rPr lang="es-ES" smtClean="0"/>
              <a:t>24</a:t>
            </a:fld>
            <a:endParaRPr lang="es-ES" dirty="0"/>
          </a:p>
        </p:txBody>
      </p:sp>
    </p:spTree>
    <p:extLst>
      <p:ext uri="{BB962C8B-B14F-4D97-AF65-F5344CB8AC3E}">
        <p14:creationId xmlns:p14="http://schemas.microsoft.com/office/powerpoint/2010/main" val="1724726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Daily issue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Browse back the calendar to access previous issues, 90 days explained by Thomas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Enter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Zoom on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Settings: Smart zoom, Full screen, highlights in full screen, Postpone sleep</a:t>
            </a:r>
            <a:endParaRPr lang="en-US" sz="1800" dirty="0">
              <a:effectLst/>
              <a:latin typeface="Arial" panose="020B0604020202020204" pitchFamily="34" charset="0"/>
            </a:endParaRPr>
          </a:p>
          <a:p>
            <a:endParaRPr lang="en-US" dirty="0"/>
          </a:p>
          <a:p>
            <a:r>
              <a:rPr lang="en-US" sz="1800" dirty="0">
                <a:effectLst/>
                <a:latin typeface="Segoe UI" panose="020B0502040204020203" pitchFamily="34" charset="0"/>
              </a:rPr>
              <a:t>Share: email, whatsApp, Instagram, Bluetooth...</a:t>
            </a:r>
            <a:endParaRPr lang="en-US" dirty="0"/>
          </a:p>
          <a:p>
            <a:endParaRPr lang="en-US" dirty="0"/>
          </a:p>
        </p:txBody>
      </p:sp>
      <p:sp>
        <p:nvSpPr>
          <p:cNvPr id="4" name="Slide Number Placeholder 3"/>
          <p:cNvSpPr>
            <a:spLocks noGrp="1"/>
          </p:cNvSpPr>
          <p:nvPr>
            <p:ph type="sldNum" sz="quarter" idx="5"/>
          </p:nvPr>
        </p:nvSpPr>
        <p:spPr/>
        <p:txBody>
          <a:bodyPr/>
          <a:lstStyle/>
          <a:p>
            <a:fld id="{B262E7F3-2854-5B40-84BD-7C1D6E3868AD}" type="slidenum">
              <a:rPr lang="es-ES" smtClean="0"/>
              <a:t>25</a:t>
            </a:fld>
            <a:endParaRPr lang="es-ES" dirty="0"/>
          </a:p>
        </p:txBody>
      </p:sp>
    </p:spTree>
    <p:extLst>
      <p:ext uri="{BB962C8B-B14F-4D97-AF65-F5344CB8AC3E}">
        <p14:creationId xmlns:p14="http://schemas.microsoft.com/office/powerpoint/2010/main" val="62828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Bef>
                <a:spcPts val="525"/>
              </a:spcBef>
              <a:spcAft>
                <a:spcPts val="525"/>
              </a:spcAft>
            </a:pPr>
            <a:r>
              <a:rPr lang="en-US" b="0" i="0" dirty="0">
                <a:solidFill>
                  <a:srgbClr val="666666"/>
                </a:solidFill>
                <a:effectLst/>
                <a:latin typeface="Roboto" panose="02000000000000000000" pitchFamily="2" charset="0"/>
              </a:rPr>
              <a:t>A familiar voice. Less data.</a:t>
            </a:r>
          </a:p>
          <a:p>
            <a:pPr algn="l" fontAlgn="base">
              <a:spcBef>
                <a:spcPts val="525"/>
              </a:spcBef>
              <a:spcAft>
                <a:spcPts val="525"/>
              </a:spcAft>
            </a:pPr>
            <a:r>
              <a:rPr lang="en-US" b="0" i="0" dirty="0">
                <a:solidFill>
                  <a:srgbClr val="666666"/>
                </a:solidFill>
                <a:effectLst/>
                <a:latin typeface="Roboto" panose="02000000000000000000" pitchFamily="2" charset="0"/>
              </a:rPr>
              <a:t>PressReader now offers the option to use your own device's speech engine to read articles out loud. Just open the app, download your favorite newspaper or magazine, and enable Text-to-Speech. When you tap Listen to start your session, you'll be able to use the arrows to skip ahead in the issue, or back to the previous article at any time. The radio mode in PressReader will instantly acquire all of the audio preferences from your device.</a:t>
            </a:r>
          </a:p>
        </p:txBody>
      </p:sp>
      <p:sp>
        <p:nvSpPr>
          <p:cNvPr id="4" name="Slide Number Placeholder 3"/>
          <p:cNvSpPr>
            <a:spLocks noGrp="1"/>
          </p:cNvSpPr>
          <p:nvPr>
            <p:ph type="sldNum" sz="quarter" idx="5"/>
          </p:nvPr>
        </p:nvSpPr>
        <p:spPr/>
        <p:txBody>
          <a:bodyPr/>
          <a:lstStyle/>
          <a:p>
            <a:fld id="{B262E7F3-2854-5B40-84BD-7C1D6E3868AD}" type="slidenum">
              <a:rPr lang="es-ES" smtClean="0"/>
              <a:t>26</a:t>
            </a:fld>
            <a:endParaRPr lang="es-ES" dirty="0"/>
          </a:p>
        </p:txBody>
      </p:sp>
    </p:spTree>
    <p:extLst>
      <p:ext uri="{BB962C8B-B14F-4D97-AF65-F5344CB8AC3E}">
        <p14:creationId xmlns:p14="http://schemas.microsoft.com/office/powerpoint/2010/main" val="2508227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2E7F3-2854-5B40-84BD-7C1D6E3868AD}" type="slidenum">
              <a:rPr lang="es-ES" smtClean="0"/>
              <a:t>27</a:t>
            </a:fld>
            <a:endParaRPr lang="es-ES" dirty="0"/>
          </a:p>
        </p:txBody>
      </p:sp>
    </p:spTree>
    <p:extLst>
      <p:ext uri="{BB962C8B-B14F-4D97-AF65-F5344CB8AC3E}">
        <p14:creationId xmlns:p14="http://schemas.microsoft.com/office/powerpoint/2010/main" val="3527240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2E7F3-2854-5B40-84BD-7C1D6E3868AD}" type="slidenum">
              <a:rPr lang="es-ES" smtClean="0"/>
              <a:t>28</a:t>
            </a:fld>
            <a:endParaRPr lang="es-ES" dirty="0"/>
          </a:p>
        </p:txBody>
      </p:sp>
    </p:spTree>
    <p:extLst>
      <p:ext uri="{BB962C8B-B14F-4D97-AF65-F5344CB8AC3E}">
        <p14:creationId xmlns:p14="http://schemas.microsoft.com/office/powerpoint/2010/main" val="3058796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2E7F3-2854-5B40-84BD-7C1D6E3868AD}" type="slidenum">
              <a:rPr lang="es-ES" smtClean="0"/>
              <a:t>29</a:t>
            </a:fld>
            <a:endParaRPr lang="es-ES" dirty="0"/>
          </a:p>
        </p:txBody>
      </p:sp>
    </p:spTree>
    <p:extLst>
      <p:ext uri="{BB962C8B-B14F-4D97-AF65-F5344CB8AC3E}">
        <p14:creationId xmlns:p14="http://schemas.microsoft.com/office/powerpoint/2010/main" val="447324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straight forward</a:t>
            </a:r>
          </a:p>
          <a:p>
            <a:r>
              <a:rPr lang="en-US" dirty="0"/>
              <a:t>Nice 10 gift articles option</a:t>
            </a:r>
          </a:p>
        </p:txBody>
      </p:sp>
      <p:sp>
        <p:nvSpPr>
          <p:cNvPr id="4" name="Slide Number Placeholder 3"/>
          <p:cNvSpPr>
            <a:spLocks noGrp="1"/>
          </p:cNvSpPr>
          <p:nvPr>
            <p:ph type="sldNum" sz="quarter" idx="5"/>
          </p:nvPr>
        </p:nvSpPr>
        <p:spPr/>
        <p:txBody>
          <a:bodyPr/>
          <a:lstStyle/>
          <a:p>
            <a:fld id="{B262E7F3-2854-5B40-84BD-7C1D6E3868AD}" type="slidenum">
              <a:rPr lang="es-ES" smtClean="0"/>
              <a:t>31</a:t>
            </a:fld>
            <a:endParaRPr lang="es-ES" dirty="0"/>
          </a:p>
        </p:txBody>
      </p:sp>
    </p:spTree>
    <p:extLst>
      <p:ext uri="{BB962C8B-B14F-4D97-AF65-F5344CB8AC3E}">
        <p14:creationId xmlns:p14="http://schemas.microsoft.com/office/powerpoint/2010/main" val="513262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Economist is the only one which is using the SSO</a:t>
            </a:r>
          </a:p>
        </p:txBody>
      </p:sp>
      <p:sp>
        <p:nvSpPr>
          <p:cNvPr id="4" name="Slide Number Placeholder 3"/>
          <p:cNvSpPr>
            <a:spLocks noGrp="1"/>
          </p:cNvSpPr>
          <p:nvPr>
            <p:ph type="sldNum" sz="quarter" idx="5"/>
          </p:nvPr>
        </p:nvSpPr>
        <p:spPr/>
        <p:txBody>
          <a:bodyPr/>
          <a:lstStyle/>
          <a:p>
            <a:fld id="{B262E7F3-2854-5B40-84BD-7C1D6E3868AD}" type="slidenum">
              <a:rPr lang="es-ES" smtClean="0"/>
              <a:t>32</a:t>
            </a:fld>
            <a:endParaRPr lang="es-ES" dirty="0"/>
          </a:p>
        </p:txBody>
      </p:sp>
    </p:spTree>
    <p:extLst>
      <p:ext uri="{BB962C8B-B14F-4D97-AF65-F5344CB8AC3E}">
        <p14:creationId xmlns:p14="http://schemas.microsoft.com/office/powerpoint/2010/main" val="4035895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75D07F-D9E6-E845-ABAE-C496A55B9EFE}"/>
              </a:ext>
            </a:extLst>
          </p:cNvPr>
          <p:cNvSpPr>
            <a:spLocks noGrp="1"/>
          </p:cNvSpPr>
          <p:nvPr>
            <p:ph type="ctrTitle"/>
          </p:nvPr>
        </p:nvSpPr>
        <p:spPr>
          <a:xfrm>
            <a:off x="469557" y="1412102"/>
            <a:ext cx="6940267" cy="2387600"/>
          </a:xfrm>
          <a:noFill/>
        </p:spPr>
        <p:txBody>
          <a:bodyPr wrap="square" lIns="0" anchor="t" anchorCtr="0">
            <a:normAutofit/>
          </a:bodyPr>
          <a:lstStyle>
            <a:lvl1pPr algn="l">
              <a:defRPr sz="5400" b="1">
                <a:solidFill>
                  <a:schemeClr val="tx1"/>
                </a:solidFill>
              </a:defRPr>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35838330-9B46-2B4A-88CB-BBA6492EC271}"/>
              </a:ext>
            </a:extLst>
          </p:cNvPr>
          <p:cNvSpPr>
            <a:spLocks noGrp="1"/>
          </p:cNvSpPr>
          <p:nvPr>
            <p:ph type="subTitle" idx="1"/>
          </p:nvPr>
        </p:nvSpPr>
        <p:spPr>
          <a:xfrm>
            <a:off x="469557" y="4030371"/>
            <a:ext cx="5150536" cy="1567240"/>
          </a:xfrm>
        </p:spPr>
        <p:txBody>
          <a:bodyPr lIns="0" anchor="t"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Tree>
    <p:extLst>
      <p:ext uri="{BB962C8B-B14F-4D97-AF65-F5344CB8AC3E}">
        <p14:creationId xmlns:p14="http://schemas.microsoft.com/office/powerpoint/2010/main" val="172837148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C3617446-3B88-DD40-BC8F-9AC1CD4414C1}"/>
              </a:ext>
            </a:extLst>
          </p:cNvPr>
          <p:cNvSpPr>
            <a:spLocks noGrp="1"/>
          </p:cNvSpPr>
          <p:nvPr>
            <p:ph type="pic" idx="1"/>
          </p:nvPr>
        </p:nvSpPr>
        <p:spPr>
          <a:xfrm>
            <a:off x="5600699" y="987426"/>
            <a:ext cx="5859463" cy="21560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7" name="Marcador de número de diapositiva 6">
            <a:extLst>
              <a:ext uri="{FF2B5EF4-FFF2-40B4-BE49-F238E27FC236}">
                <a16:creationId xmlns:a16="http://schemas.microsoft.com/office/drawing/2014/main" id="{1057988F-65C2-A242-8902-38001BE9428C}"/>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A1BD20AF-6FDF-694F-8BBB-BAF5BFBCA695}"/>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
        <p:nvSpPr>
          <p:cNvPr id="9" name="Marcador de posición de imagen 2">
            <a:extLst>
              <a:ext uri="{FF2B5EF4-FFF2-40B4-BE49-F238E27FC236}">
                <a16:creationId xmlns:a16="http://schemas.microsoft.com/office/drawing/2014/main" id="{F27B96D6-59E0-D14C-82BF-94DBA4C75E6C}"/>
              </a:ext>
            </a:extLst>
          </p:cNvPr>
          <p:cNvSpPr>
            <a:spLocks noGrp="1"/>
          </p:cNvSpPr>
          <p:nvPr>
            <p:ph type="pic" idx="13"/>
          </p:nvPr>
        </p:nvSpPr>
        <p:spPr>
          <a:xfrm>
            <a:off x="874712" y="987425"/>
            <a:ext cx="454977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10" name="Marcador de posición de imagen 2">
            <a:extLst>
              <a:ext uri="{FF2B5EF4-FFF2-40B4-BE49-F238E27FC236}">
                <a16:creationId xmlns:a16="http://schemas.microsoft.com/office/drawing/2014/main" id="{6D5BA7C9-59E2-5942-B6A2-525CBCA90630}"/>
              </a:ext>
            </a:extLst>
          </p:cNvPr>
          <p:cNvSpPr>
            <a:spLocks noGrp="1"/>
          </p:cNvSpPr>
          <p:nvPr>
            <p:ph type="pic" idx="14"/>
          </p:nvPr>
        </p:nvSpPr>
        <p:spPr>
          <a:xfrm>
            <a:off x="5600699" y="3303816"/>
            <a:ext cx="5859463" cy="25572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Tree>
    <p:extLst>
      <p:ext uri="{BB962C8B-B14F-4D97-AF65-F5344CB8AC3E}">
        <p14:creationId xmlns:p14="http://schemas.microsoft.com/office/powerpoint/2010/main" val="2153336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856A72-C98F-E741-AC4E-26A159CDE4FC}"/>
              </a:ext>
            </a:extLst>
          </p:cNvPr>
          <p:cNvSpPr>
            <a:spLocks noGrp="1"/>
          </p:cNvSpPr>
          <p:nvPr>
            <p:ph type="title"/>
          </p:nvPr>
        </p:nvSpPr>
        <p:spPr/>
        <p:txBody>
          <a:bodyPr/>
          <a:lstStyle/>
          <a:p>
            <a:r>
              <a:rPr lang="es-ES" dirty="0"/>
              <a:t>Haga clic para modificar el estilo de título del patrón</a:t>
            </a:r>
          </a:p>
        </p:txBody>
      </p:sp>
      <p:sp>
        <p:nvSpPr>
          <p:cNvPr id="3" name="Marcador de texto vertical 2">
            <a:extLst>
              <a:ext uri="{FF2B5EF4-FFF2-40B4-BE49-F238E27FC236}">
                <a16:creationId xmlns:a16="http://schemas.microsoft.com/office/drawing/2014/main" id="{FDDFAC3D-E137-3444-AC1A-D6879E2B0CA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número de diapositiva 5">
            <a:extLst>
              <a:ext uri="{FF2B5EF4-FFF2-40B4-BE49-F238E27FC236}">
                <a16:creationId xmlns:a16="http://schemas.microsoft.com/office/drawing/2014/main" id="{62EE16B5-B918-5E43-91B5-2204959A3352}"/>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7" name="Marcador de pie de página 4">
            <a:extLst>
              <a:ext uri="{FF2B5EF4-FFF2-40B4-BE49-F238E27FC236}">
                <a16:creationId xmlns:a16="http://schemas.microsoft.com/office/drawing/2014/main" id="{8988F3EA-C852-F14C-ABB6-86035C9CA05C}"/>
              </a:ext>
            </a:extLst>
          </p:cNvPr>
          <p:cNvSpPr>
            <a:spLocks noGrp="1"/>
          </p:cNvSpPr>
          <p:nvPr>
            <p:ph type="ftr" sz="quarter" idx="3"/>
          </p:nvPr>
        </p:nvSpPr>
        <p:spPr>
          <a:xfrm>
            <a:off x="4038600" y="6137830"/>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2571964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064D801-4D0C-F647-AD55-976FC10FA885}"/>
              </a:ext>
            </a:extLst>
          </p:cNvPr>
          <p:cNvSpPr>
            <a:spLocks noGrp="1"/>
          </p:cNvSpPr>
          <p:nvPr>
            <p:ph type="title" orient="vert"/>
          </p:nvPr>
        </p:nvSpPr>
        <p:spPr>
          <a:xfrm>
            <a:off x="8724899" y="1146411"/>
            <a:ext cx="2735263" cy="4763070"/>
          </a:xfrm>
        </p:spPr>
        <p:txBody>
          <a:bodyPr vert="eaVert"/>
          <a:lstStyle/>
          <a:p>
            <a:r>
              <a:rPr lang="es-ES" dirty="0"/>
              <a:t>Haga clic para modificar el estilo de título del patrón</a:t>
            </a:r>
          </a:p>
        </p:txBody>
      </p:sp>
      <p:sp>
        <p:nvSpPr>
          <p:cNvPr id="3" name="Marcador de texto vertical 2">
            <a:extLst>
              <a:ext uri="{FF2B5EF4-FFF2-40B4-BE49-F238E27FC236}">
                <a16:creationId xmlns:a16="http://schemas.microsoft.com/office/drawing/2014/main" id="{38447500-C1C1-0C48-8E36-0A8847A5DD7F}"/>
              </a:ext>
            </a:extLst>
          </p:cNvPr>
          <p:cNvSpPr>
            <a:spLocks noGrp="1"/>
          </p:cNvSpPr>
          <p:nvPr>
            <p:ph type="body" orient="vert" idx="1"/>
          </p:nvPr>
        </p:nvSpPr>
        <p:spPr>
          <a:xfrm>
            <a:off x="874713" y="1146411"/>
            <a:ext cx="7697787" cy="476306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pie de página 4">
            <a:extLst>
              <a:ext uri="{FF2B5EF4-FFF2-40B4-BE49-F238E27FC236}">
                <a16:creationId xmlns:a16="http://schemas.microsoft.com/office/drawing/2014/main" id="{ACDF95EA-C615-C54E-903A-00253A22FF24}"/>
              </a:ext>
            </a:extLst>
          </p:cNvPr>
          <p:cNvSpPr>
            <a:spLocks noGrp="1"/>
          </p:cNvSpPr>
          <p:nvPr>
            <p:ph type="ftr" sz="quarter" idx="11"/>
          </p:nvPr>
        </p:nvSpPr>
        <p:spPr>
          <a:xfrm>
            <a:off x="4038600" y="6091997"/>
            <a:ext cx="4114800" cy="365125"/>
          </a:xfrm>
          <a:prstGeom prst="rect">
            <a:avLst/>
          </a:prstGeom>
        </p:spPr>
        <p:txBody>
          <a:bodyPr/>
          <a:lstStyle/>
          <a:p>
            <a:endParaRPr lang="es-ES" dirty="0"/>
          </a:p>
        </p:txBody>
      </p:sp>
      <p:sp>
        <p:nvSpPr>
          <p:cNvPr id="6" name="Marcador de número de diapositiva 5">
            <a:extLst>
              <a:ext uri="{FF2B5EF4-FFF2-40B4-BE49-F238E27FC236}">
                <a16:creationId xmlns:a16="http://schemas.microsoft.com/office/drawing/2014/main" id="{CA224883-BAD4-ED4E-A8D0-FF3E0A4D8CA8}"/>
              </a:ext>
            </a:extLst>
          </p:cNvPr>
          <p:cNvSpPr>
            <a:spLocks noGrp="1"/>
          </p:cNvSpPr>
          <p:nvPr>
            <p:ph type="sldNum" sz="quarter" idx="12"/>
          </p:nvPr>
        </p:nvSpPr>
        <p:spPr/>
        <p:txBody>
          <a:bodyPr/>
          <a:lstStyle/>
          <a:p>
            <a:fld id="{A85EF1E5-F080-0048-9372-CF230FDE727D}" type="slidenum">
              <a:rPr lang="es-ES" smtClean="0"/>
              <a:t>‹#›</a:t>
            </a:fld>
            <a:endParaRPr lang="es-ES" dirty="0"/>
          </a:p>
        </p:txBody>
      </p:sp>
    </p:spTree>
    <p:extLst>
      <p:ext uri="{BB962C8B-B14F-4D97-AF65-F5344CB8AC3E}">
        <p14:creationId xmlns:p14="http://schemas.microsoft.com/office/powerpoint/2010/main" val="297257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778EB0-7FFF-D243-87E2-2C4100C0E1E6}"/>
              </a:ext>
            </a:extLst>
          </p:cNvPr>
          <p:cNvSpPr>
            <a:spLocks noGrp="1"/>
          </p:cNvSpPr>
          <p:nvPr>
            <p:ph type="title"/>
          </p:nvPr>
        </p:nvSpPr>
        <p:spPr>
          <a:xfrm>
            <a:off x="760977" y="1152758"/>
            <a:ext cx="10699186" cy="1325563"/>
          </a:xfrm>
        </p:spPr>
        <p:txBody>
          <a:bodyPr anchor="t" anchorCtr="0"/>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82133987-260A-A94D-B9A9-1EA7E495E5BC}"/>
              </a:ext>
            </a:extLst>
          </p:cNvPr>
          <p:cNvSpPr>
            <a:spLocks noGrp="1"/>
          </p:cNvSpPr>
          <p:nvPr>
            <p:ph idx="1"/>
          </p:nvPr>
        </p:nvSpPr>
        <p:spPr>
          <a:xfrm>
            <a:off x="760977" y="2730926"/>
            <a:ext cx="10699186" cy="3189814"/>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número de diapositiva 5">
            <a:extLst>
              <a:ext uri="{FF2B5EF4-FFF2-40B4-BE49-F238E27FC236}">
                <a16:creationId xmlns:a16="http://schemas.microsoft.com/office/drawing/2014/main" id="{B3C0C721-1EDF-CD47-929B-E9BD70E1372D}"/>
              </a:ext>
            </a:extLst>
          </p:cNvPr>
          <p:cNvSpPr>
            <a:spLocks noGrp="1"/>
          </p:cNvSpPr>
          <p:nvPr>
            <p:ph type="sldNum" sz="quarter" idx="12"/>
          </p:nvPr>
        </p:nvSpPr>
        <p:spPr>
          <a:xfrm>
            <a:off x="11232679" y="6076349"/>
            <a:ext cx="450935" cy="365125"/>
          </a:xfrm>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1085A88C-3371-1346-B902-FE0F5CCDDF04}"/>
              </a:ext>
            </a:extLst>
          </p:cNvPr>
          <p:cNvSpPr>
            <a:spLocks noGrp="1"/>
          </p:cNvSpPr>
          <p:nvPr>
            <p:ph type="ftr" sz="quarter" idx="3"/>
          </p:nvPr>
        </p:nvSpPr>
        <p:spPr>
          <a:xfrm>
            <a:off x="4046508" y="6130779"/>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3783220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21E003-4354-BE4E-BAD0-09E4E55EF75A}"/>
              </a:ext>
            </a:extLst>
          </p:cNvPr>
          <p:cNvSpPr>
            <a:spLocks noGrp="1"/>
          </p:cNvSpPr>
          <p:nvPr>
            <p:ph type="title"/>
          </p:nvPr>
        </p:nvSpPr>
        <p:spPr>
          <a:xfrm>
            <a:off x="730293" y="1332548"/>
            <a:ext cx="10729870" cy="2852737"/>
          </a:xfrm>
        </p:spPr>
        <p:txBody>
          <a:bodyPr anchor="t" anchorCtr="0"/>
          <a:lstStyle>
            <a:lvl1pPr>
              <a:defRPr sz="6000"/>
            </a:lvl1p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7D944C37-D002-7249-9671-D115B41904F4}"/>
              </a:ext>
            </a:extLst>
          </p:cNvPr>
          <p:cNvSpPr>
            <a:spLocks noGrp="1"/>
          </p:cNvSpPr>
          <p:nvPr>
            <p:ph type="body" idx="1"/>
          </p:nvPr>
        </p:nvSpPr>
        <p:spPr>
          <a:xfrm>
            <a:off x="730293" y="4425633"/>
            <a:ext cx="107298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6" name="Marcador de número de diapositiva 5">
            <a:extLst>
              <a:ext uri="{FF2B5EF4-FFF2-40B4-BE49-F238E27FC236}">
                <a16:creationId xmlns:a16="http://schemas.microsoft.com/office/drawing/2014/main" id="{87CA001B-E590-9546-A1BC-8E7E3A7EFC36}"/>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7" name="Marcador de pie de página 4">
            <a:extLst>
              <a:ext uri="{FF2B5EF4-FFF2-40B4-BE49-F238E27FC236}">
                <a16:creationId xmlns:a16="http://schemas.microsoft.com/office/drawing/2014/main" id="{93CD924F-B0BA-D34B-8679-987480628B3E}"/>
              </a:ext>
            </a:extLst>
          </p:cNvPr>
          <p:cNvSpPr>
            <a:spLocks noGrp="1"/>
          </p:cNvSpPr>
          <p:nvPr>
            <p:ph type="ftr" sz="quarter" idx="3"/>
          </p:nvPr>
        </p:nvSpPr>
        <p:spPr>
          <a:xfrm>
            <a:off x="3562916" y="6133510"/>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133483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B740FF-768D-984E-A5D5-98DDBC4BA490}"/>
              </a:ext>
            </a:extLst>
          </p:cNvPr>
          <p:cNvSpPr>
            <a:spLocks noGrp="1"/>
          </p:cNvSpPr>
          <p:nvPr>
            <p:ph type="title"/>
          </p:nvPr>
        </p:nvSpPr>
        <p:spPr/>
        <p:txBody>
          <a:body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CCEBD72F-C901-A14A-9976-65B5E52665BD}"/>
              </a:ext>
            </a:extLst>
          </p:cNvPr>
          <p:cNvSpPr>
            <a:spLocks noGrp="1"/>
          </p:cNvSpPr>
          <p:nvPr>
            <p:ph sz="half" idx="1"/>
          </p:nvPr>
        </p:nvSpPr>
        <p:spPr>
          <a:xfrm>
            <a:off x="770020" y="2685327"/>
            <a:ext cx="5249779" cy="3397421"/>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contenido 3">
            <a:extLst>
              <a:ext uri="{FF2B5EF4-FFF2-40B4-BE49-F238E27FC236}">
                <a16:creationId xmlns:a16="http://schemas.microsoft.com/office/drawing/2014/main" id="{2BA9CD86-F882-1A4D-B8DD-0844ABD0ED49}"/>
              </a:ext>
            </a:extLst>
          </p:cNvPr>
          <p:cNvSpPr>
            <a:spLocks noGrp="1"/>
          </p:cNvSpPr>
          <p:nvPr>
            <p:ph sz="half" idx="2"/>
          </p:nvPr>
        </p:nvSpPr>
        <p:spPr>
          <a:xfrm>
            <a:off x="6172200" y="2685327"/>
            <a:ext cx="5304184" cy="3397422"/>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7" name="Marcador de número de diapositiva 6">
            <a:extLst>
              <a:ext uri="{FF2B5EF4-FFF2-40B4-BE49-F238E27FC236}">
                <a16:creationId xmlns:a16="http://schemas.microsoft.com/office/drawing/2014/main" id="{2E91928A-0B92-C448-AFD4-C264B270F27D}"/>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87F0BD42-BA2E-714B-B522-8E9F0B875360}"/>
              </a:ext>
            </a:extLst>
          </p:cNvPr>
          <p:cNvSpPr>
            <a:spLocks noGrp="1"/>
          </p:cNvSpPr>
          <p:nvPr>
            <p:ph type="ftr" sz="quarter" idx="3"/>
          </p:nvPr>
        </p:nvSpPr>
        <p:spPr>
          <a:xfrm>
            <a:off x="3962400" y="6128963"/>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85951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D44C7F-EBDA-A24F-9D47-56A545BC0DA4}"/>
              </a:ext>
            </a:extLst>
          </p:cNvPr>
          <p:cNvSpPr>
            <a:spLocks noGrp="1"/>
          </p:cNvSpPr>
          <p:nvPr>
            <p:ph type="title"/>
          </p:nvPr>
        </p:nvSpPr>
        <p:spPr>
          <a:xfrm>
            <a:off x="745435" y="1076858"/>
            <a:ext cx="10714728" cy="1325563"/>
          </a:xfrm>
        </p:spPr>
        <p:txBody>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61434399-C56C-D944-99F0-CDFA8724C045}"/>
              </a:ext>
            </a:extLst>
          </p:cNvPr>
          <p:cNvSpPr>
            <a:spLocks noGrp="1"/>
          </p:cNvSpPr>
          <p:nvPr>
            <p:ph type="body" idx="1"/>
          </p:nvPr>
        </p:nvSpPr>
        <p:spPr>
          <a:xfrm>
            <a:off x="745434" y="2575901"/>
            <a:ext cx="528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0FB094BD-D882-8B4A-B574-0E863B8CFF8E}"/>
              </a:ext>
            </a:extLst>
          </p:cNvPr>
          <p:cNvSpPr>
            <a:spLocks noGrp="1"/>
          </p:cNvSpPr>
          <p:nvPr>
            <p:ph sz="half" idx="2"/>
          </p:nvPr>
        </p:nvSpPr>
        <p:spPr>
          <a:xfrm>
            <a:off x="745435" y="3550445"/>
            <a:ext cx="5289002" cy="2495513"/>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a:extLst>
              <a:ext uri="{FF2B5EF4-FFF2-40B4-BE49-F238E27FC236}">
                <a16:creationId xmlns:a16="http://schemas.microsoft.com/office/drawing/2014/main" id="{46343CEE-F82C-2847-B3BB-2F7BA34FB844}"/>
              </a:ext>
            </a:extLst>
          </p:cNvPr>
          <p:cNvSpPr>
            <a:spLocks noGrp="1"/>
          </p:cNvSpPr>
          <p:nvPr>
            <p:ph type="body" sz="quarter" idx="3"/>
          </p:nvPr>
        </p:nvSpPr>
        <p:spPr>
          <a:xfrm>
            <a:off x="6157561" y="2575901"/>
            <a:ext cx="53026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D9B9E527-557A-8844-884D-2B9E10013851}"/>
              </a:ext>
            </a:extLst>
          </p:cNvPr>
          <p:cNvSpPr>
            <a:spLocks noGrp="1"/>
          </p:cNvSpPr>
          <p:nvPr>
            <p:ph sz="quarter" idx="4"/>
          </p:nvPr>
        </p:nvSpPr>
        <p:spPr>
          <a:xfrm>
            <a:off x="6157562" y="3550445"/>
            <a:ext cx="5302602" cy="2495513"/>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9" name="Marcador de número de diapositiva 8">
            <a:extLst>
              <a:ext uri="{FF2B5EF4-FFF2-40B4-BE49-F238E27FC236}">
                <a16:creationId xmlns:a16="http://schemas.microsoft.com/office/drawing/2014/main" id="{7C915A4B-1670-7142-8981-F9E8B8C06B9E}"/>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10" name="Marcador de pie de página 4">
            <a:extLst>
              <a:ext uri="{FF2B5EF4-FFF2-40B4-BE49-F238E27FC236}">
                <a16:creationId xmlns:a16="http://schemas.microsoft.com/office/drawing/2014/main" id="{E1824371-E7C3-EB40-81A2-200ECB384153}"/>
              </a:ext>
            </a:extLst>
          </p:cNvPr>
          <p:cNvSpPr>
            <a:spLocks noGrp="1"/>
          </p:cNvSpPr>
          <p:nvPr>
            <p:ph type="ftr" sz="quarter" idx="13"/>
          </p:nvPr>
        </p:nvSpPr>
        <p:spPr>
          <a:xfrm>
            <a:off x="3764366" y="6141665"/>
            <a:ext cx="4155744"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3497995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D4F637-1308-664C-83B4-FA3A5C5F9D52}"/>
              </a:ext>
            </a:extLst>
          </p:cNvPr>
          <p:cNvSpPr>
            <a:spLocks noGrp="1"/>
          </p:cNvSpPr>
          <p:nvPr>
            <p:ph type="title"/>
          </p:nvPr>
        </p:nvSpPr>
        <p:spPr/>
        <p:txBody>
          <a:bodyPr/>
          <a:lstStyle/>
          <a:p>
            <a:r>
              <a:rPr lang="es-ES"/>
              <a:t>Haga clic para modificar el estilo de título del patrón</a:t>
            </a:r>
          </a:p>
        </p:txBody>
      </p:sp>
      <p:sp>
        <p:nvSpPr>
          <p:cNvPr id="5" name="Marcador de número de diapositiva 4">
            <a:extLst>
              <a:ext uri="{FF2B5EF4-FFF2-40B4-BE49-F238E27FC236}">
                <a16:creationId xmlns:a16="http://schemas.microsoft.com/office/drawing/2014/main" id="{98E102C0-E24E-E349-A2A5-1AC8458C268D}"/>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6" name="Marcador de pie de página 4">
            <a:extLst>
              <a:ext uri="{FF2B5EF4-FFF2-40B4-BE49-F238E27FC236}">
                <a16:creationId xmlns:a16="http://schemas.microsoft.com/office/drawing/2014/main" id="{EC2D1B76-8B8D-8D4A-8189-7108E90AB0F6}"/>
              </a:ext>
            </a:extLst>
          </p:cNvPr>
          <p:cNvSpPr>
            <a:spLocks noGrp="1"/>
          </p:cNvSpPr>
          <p:nvPr>
            <p:ph type="ftr" sz="quarter" idx="3"/>
          </p:nvPr>
        </p:nvSpPr>
        <p:spPr>
          <a:xfrm>
            <a:off x="3326408"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3960471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338ACD2-C9D8-5442-BE0B-F65DAA9A89A0}"/>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5" name="Marcador de pie de página 4">
            <a:extLst>
              <a:ext uri="{FF2B5EF4-FFF2-40B4-BE49-F238E27FC236}">
                <a16:creationId xmlns:a16="http://schemas.microsoft.com/office/drawing/2014/main" id="{87BC88E4-43E3-4848-BE02-F9F0F284F233}"/>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113715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F7EF2B-C263-964F-9EEB-6EE87EEA6DE2}"/>
              </a:ext>
            </a:extLst>
          </p:cNvPr>
          <p:cNvSpPr>
            <a:spLocks noGrp="1"/>
          </p:cNvSpPr>
          <p:nvPr>
            <p:ph type="title"/>
          </p:nvPr>
        </p:nvSpPr>
        <p:spPr>
          <a:xfrm>
            <a:off x="493144" y="1180617"/>
            <a:ext cx="4278881" cy="1407007"/>
          </a:xfrm>
        </p:spPr>
        <p:txBody>
          <a:bodyPr anchor="t" anchorCtr="0"/>
          <a:lstStyle>
            <a:lvl1pPr>
              <a:defRPr sz="3200"/>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AA4DC231-D60C-4B40-8F93-3EA127AAEA31}"/>
              </a:ext>
            </a:extLst>
          </p:cNvPr>
          <p:cNvSpPr>
            <a:spLocks noGrp="1"/>
          </p:cNvSpPr>
          <p:nvPr>
            <p:ph idx="1"/>
          </p:nvPr>
        </p:nvSpPr>
        <p:spPr>
          <a:xfrm>
            <a:off x="4891088" y="1177441"/>
            <a:ext cx="3421550" cy="4688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a:extLst>
              <a:ext uri="{FF2B5EF4-FFF2-40B4-BE49-F238E27FC236}">
                <a16:creationId xmlns:a16="http://schemas.microsoft.com/office/drawing/2014/main" id="{31FB91F3-F429-714F-93EA-25BF9C70814B}"/>
              </a:ext>
            </a:extLst>
          </p:cNvPr>
          <p:cNvSpPr>
            <a:spLocks noGrp="1"/>
          </p:cNvSpPr>
          <p:nvPr>
            <p:ph type="body" sz="half" idx="2"/>
          </p:nvPr>
        </p:nvSpPr>
        <p:spPr>
          <a:xfrm>
            <a:off x="493144" y="2754774"/>
            <a:ext cx="4278881" cy="31142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7" name="Marcador de número de diapositiva 6">
            <a:extLst>
              <a:ext uri="{FF2B5EF4-FFF2-40B4-BE49-F238E27FC236}">
                <a16:creationId xmlns:a16="http://schemas.microsoft.com/office/drawing/2014/main" id="{6F425F79-DD28-5D40-BD54-BD567D0C912E}"/>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F2869BA2-D0C4-E546-BFB4-992AFCA69443}"/>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
        <p:nvSpPr>
          <p:cNvPr id="9" name="Marcador de contenido 2">
            <a:extLst>
              <a:ext uri="{FF2B5EF4-FFF2-40B4-BE49-F238E27FC236}">
                <a16:creationId xmlns:a16="http://schemas.microsoft.com/office/drawing/2014/main" id="{76939CAF-0F22-644B-A275-1944B7625412}"/>
              </a:ext>
            </a:extLst>
          </p:cNvPr>
          <p:cNvSpPr>
            <a:spLocks noGrp="1"/>
          </p:cNvSpPr>
          <p:nvPr>
            <p:ph idx="13"/>
          </p:nvPr>
        </p:nvSpPr>
        <p:spPr>
          <a:xfrm>
            <a:off x="8447059" y="1180617"/>
            <a:ext cx="3010468" cy="2248383"/>
          </a:xfrm>
        </p:spPr>
        <p:txBody>
          <a:bodyPr>
            <a:no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contenido 2">
            <a:extLst>
              <a:ext uri="{FF2B5EF4-FFF2-40B4-BE49-F238E27FC236}">
                <a16:creationId xmlns:a16="http://schemas.microsoft.com/office/drawing/2014/main" id="{35388C7D-5BB4-704B-8D60-3D827BB08F63}"/>
              </a:ext>
            </a:extLst>
          </p:cNvPr>
          <p:cNvSpPr>
            <a:spLocks noGrp="1"/>
          </p:cNvSpPr>
          <p:nvPr>
            <p:ph idx="14"/>
          </p:nvPr>
        </p:nvSpPr>
        <p:spPr>
          <a:xfrm>
            <a:off x="8447058" y="3528646"/>
            <a:ext cx="3010468" cy="2340342"/>
          </a:xfrm>
        </p:spPr>
        <p:txBody>
          <a:bodyPr>
            <a:no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3104143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25980C-B0AE-584D-B812-F230492AC6C4}"/>
              </a:ext>
            </a:extLst>
          </p:cNvPr>
          <p:cNvSpPr>
            <a:spLocks noGrp="1"/>
          </p:cNvSpPr>
          <p:nvPr>
            <p:ph type="title"/>
          </p:nvPr>
        </p:nvSpPr>
        <p:spPr>
          <a:xfrm>
            <a:off x="760976" y="987425"/>
            <a:ext cx="4687323" cy="1408534"/>
          </a:xfrm>
        </p:spPr>
        <p:txBody>
          <a:bodyPr anchor="t" anchorCtr="0"/>
          <a:lstStyle>
            <a:lvl1pPr>
              <a:defRPr sz="3200"/>
            </a:lvl1pPr>
          </a:lstStyle>
          <a:p>
            <a:r>
              <a:rPr lang="es-ES" dirty="0"/>
              <a:t>Haga clic para modificar el estilo de título del patrón</a:t>
            </a:r>
          </a:p>
        </p:txBody>
      </p:sp>
      <p:sp>
        <p:nvSpPr>
          <p:cNvPr id="3" name="Marcador de posición de imagen 2">
            <a:extLst>
              <a:ext uri="{FF2B5EF4-FFF2-40B4-BE49-F238E27FC236}">
                <a16:creationId xmlns:a16="http://schemas.microsoft.com/office/drawing/2014/main" id="{C3617446-3B88-DD40-BC8F-9AC1CD4414C1}"/>
              </a:ext>
            </a:extLst>
          </p:cNvPr>
          <p:cNvSpPr>
            <a:spLocks noGrp="1"/>
          </p:cNvSpPr>
          <p:nvPr>
            <p:ph type="pic" idx="1"/>
          </p:nvPr>
        </p:nvSpPr>
        <p:spPr>
          <a:xfrm>
            <a:off x="5600699" y="987425"/>
            <a:ext cx="585946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7971A45F-B5D7-0D40-9164-03C3CF422464}"/>
              </a:ext>
            </a:extLst>
          </p:cNvPr>
          <p:cNvSpPr>
            <a:spLocks noGrp="1"/>
          </p:cNvSpPr>
          <p:nvPr>
            <p:ph type="body" sz="half" idx="2"/>
          </p:nvPr>
        </p:nvSpPr>
        <p:spPr>
          <a:xfrm>
            <a:off x="760976" y="2546430"/>
            <a:ext cx="4687323" cy="332255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7" name="Marcador de número de diapositiva 6">
            <a:extLst>
              <a:ext uri="{FF2B5EF4-FFF2-40B4-BE49-F238E27FC236}">
                <a16:creationId xmlns:a16="http://schemas.microsoft.com/office/drawing/2014/main" id="{1057988F-65C2-A242-8902-38001BE9428C}"/>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A1BD20AF-6FDF-694F-8BBB-BAF5BFBCA695}"/>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1876410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B6CA309-E17A-2B44-85BE-A3856B25C10C}"/>
              </a:ext>
            </a:extLst>
          </p:cNvPr>
          <p:cNvSpPr>
            <a:spLocks noGrp="1"/>
          </p:cNvSpPr>
          <p:nvPr>
            <p:ph type="title"/>
          </p:nvPr>
        </p:nvSpPr>
        <p:spPr>
          <a:xfrm>
            <a:off x="770021" y="1152758"/>
            <a:ext cx="10690142" cy="1325563"/>
          </a:xfrm>
          <a:prstGeom prst="rect">
            <a:avLst/>
          </a:prstGeom>
        </p:spPr>
        <p:txBody>
          <a:bodyPr vert="horz" lIns="91440" tIns="45720" rIns="91440" bIns="45720" rtlCol="0" anchor="t" anchorCtr="0">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A61D2B88-EA5F-F340-83EC-5CE5D16C8927}"/>
              </a:ext>
            </a:extLst>
          </p:cNvPr>
          <p:cNvSpPr>
            <a:spLocks noGrp="1"/>
          </p:cNvSpPr>
          <p:nvPr>
            <p:ph type="body" idx="1"/>
          </p:nvPr>
        </p:nvSpPr>
        <p:spPr>
          <a:xfrm>
            <a:off x="770021" y="2725947"/>
            <a:ext cx="10690142" cy="3194793"/>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número de diapositiva 5">
            <a:extLst>
              <a:ext uri="{FF2B5EF4-FFF2-40B4-BE49-F238E27FC236}">
                <a16:creationId xmlns:a16="http://schemas.microsoft.com/office/drawing/2014/main" id="{0E41A8EE-456F-8E45-ACEA-FDC28B2238A4}"/>
              </a:ext>
            </a:extLst>
          </p:cNvPr>
          <p:cNvSpPr>
            <a:spLocks noGrp="1"/>
          </p:cNvSpPr>
          <p:nvPr>
            <p:ph type="sldNum" sz="quarter" idx="4"/>
          </p:nvPr>
        </p:nvSpPr>
        <p:spPr>
          <a:xfrm>
            <a:off x="11338867" y="6076347"/>
            <a:ext cx="450935" cy="365125"/>
          </a:xfrm>
          <a:prstGeom prst="rect">
            <a:avLst/>
          </a:prstGeom>
        </p:spPr>
        <p:txBody>
          <a:bodyPr vert="horz" lIns="91440" tIns="45720" rIns="91440" bIns="45720" rtlCol="0" anchor="b" anchorCtr="1"/>
          <a:lstStyle>
            <a:lvl1pPr algn="r">
              <a:defRPr sz="1200">
                <a:solidFill>
                  <a:schemeClr val="tx2"/>
                </a:solidFill>
              </a:defRPr>
            </a:lvl1pPr>
          </a:lstStyle>
          <a:p>
            <a:endParaRPr lang="es-ES" dirty="0"/>
          </a:p>
        </p:txBody>
      </p:sp>
      <p:sp>
        <p:nvSpPr>
          <p:cNvPr id="5" name="Marcador de pie de página 4">
            <a:extLst>
              <a:ext uri="{FF2B5EF4-FFF2-40B4-BE49-F238E27FC236}">
                <a16:creationId xmlns:a16="http://schemas.microsoft.com/office/drawing/2014/main" id="{4252F14F-3A0B-CE46-8BBB-70A85C2745A2}"/>
              </a:ext>
            </a:extLst>
          </p:cNvPr>
          <p:cNvSpPr>
            <a:spLocks noGrp="1"/>
          </p:cNvSpPr>
          <p:nvPr>
            <p:ph type="ftr" sz="quarter" idx="3"/>
          </p:nvPr>
        </p:nvSpPr>
        <p:spPr>
          <a:xfrm>
            <a:off x="4038600" y="6076348"/>
            <a:ext cx="4114800" cy="365125"/>
          </a:xfrm>
          <a:prstGeom prst="rect">
            <a:avLst/>
          </a:prstGeom>
        </p:spPr>
        <p:txBody>
          <a:bodyPr vert="horz" lIns="91440" tIns="45720" rIns="91440" bIns="45720" rtlCol="0" anchor="b" anchorCtr="1"/>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626762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userDrawn="1">
          <p15:clr>
            <a:srgbClr val="F26B43"/>
          </p15:clr>
        </p15:guide>
        <p15:guide id="2" pos="735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biblio.eui.eu/permalink/39EUI_INST/138qr/alma991001108219708406"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eui.eu/Research/Library/Collections/Newspapers"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eui.eu/Research/Library/Collections/TermsAndCondition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ui1.sharepoint.com/sites/Libraryonlinedocuments/HEC/Shared%20Documents/Forms/AllItems.aspx?id=%2Fsites%2FLibraryonlinedocuments%2FHEC%2FShared%20Documents%2FHEC%2DLibrary%20Course%20documentation%2FOnline%20guides%2FHistorical%20newspapers%20%2Epdf&amp;parent=%2Fsites%2FLibraryonlinedocuments%2FHEC%2FShared%20Documents%2FHEC%2DLibrary%20Course%20documentation%2FOnline%20guides&amp;p=true&amp;ga=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eui.eu/Research/Library/Collections/Newspapers"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eui.eu/Research/Library/Collections/Newspapers"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biblio.eui.eu/permalink/39EUI_INST/138qr/alma991003409619708406" TargetMode="Externa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hyperlink" Target="https://biblio.eui.eu/permalink/39EUI_INST/138qr/alma991002275959708406" TargetMode="External"/><Relationship Id="rId2" Type="http://schemas.openxmlformats.org/officeDocument/2006/relationships/hyperlink" Target="https://biblio.eui.eu/permalink/39EUI_INST/138qr/alma991003409619708406"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biblio.eui.eu/permalink/39EUI_INST/138qr/alma991000856619708406"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lib.cas.cz/eiz/"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 Id="rId9" Type="http://schemas.openxmlformats.org/officeDocument/2006/relationships/hyperlink" Target="https://www.lib.cas.cz/eiz/"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 Id="rId9" Type="http://schemas.openxmlformats.org/officeDocument/2006/relationships/hyperlink" Target="https://www.lib.cas.cz/eiz/"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hyperlink" Target="https://www.lib.cas.cz/eiz/"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9.jpg"/><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hyperlink" Target="https://care.pressreader.com/hc/en-us/articles/202547739-Quick-Start-Guid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Financial_Times" TargetMode="Externa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3.png"/><Relationship Id="rId7"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hyperlink" Target="https://creativecommons.org/licenses/by-sa/3.0/" TargetMode="External"/><Relationship Id="rId4" Type="http://schemas.openxmlformats.org/officeDocument/2006/relationships/hyperlink" Target="https://en.wikipedia.org/wiki/Financial_Times" TargetMode="External"/><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3.png"/><Relationship Id="rId7"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jpg"/><Relationship Id="rId11" Type="http://schemas.openxmlformats.org/officeDocument/2006/relationships/image" Target="../media/image52.jpg"/><Relationship Id="rId5" Type="http://schemas.openxmlformats.org/officeDocument/2006/relationships/hyperlink" Target="https://creativecommons.org/licenses/by-sa/3.0/" TargetMode="External"/><Relationship Id="rId10" Type="http://schemas.openxmlformats.org/officeDocument/2006/relationships/image" Target="../media/image51.jpg"/><Relationship Id="rId4" Type="http://schemas.openxmlformats.org/officeDocument/2006/relationships/hyperlink" Target="https://en.wikipedia.org/wiki/Financial_Times" TargetMode="External"/><Relationship Id="rId9"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hyperlink" Target="https://blogs.eui.eu/library/seamless-access-to-library-electronic-resources-changes-to-single-sign-on-with-openathens/"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https://gclibrary.commons.gc.cuny.edu/2015/04/07/renew-sign-free-access-new-york-times/"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hyperlink" Target="https://biblio.eui.eu/discovery/search?vid=39EUI_INST:39EUI_INST&amp;query=lds02,contains,34491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hyperlink" Target="https://www.eui.eu/Research/Library/ResearchGuides/Economics/Statistics/DataPortal/Factiva-Data"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proquest.libguides.com/c.php?g=86984" TargetMode="External"/><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eui.eu/Research/Library/Collections/Newspapers" TargetMode="Externa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eui.eu/en/services/library"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www.eui.eu/Research/Library/Collections"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eui.eu/Research/Library/Collections/Newspapers"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811450" y="418015"/>
            <a:ext cx="10699186" cy="1199537"/>
          </a:xfrm>
        </p:spPr>
        <p:txBody>
          <a:bodyPr>
            <a:normAutofit fontScale="90000"/>
          </a:bodyPr>
          <a:lstStyle/>
          <a:p>
            <a:r>
              <a:rPr lang="en-GB" sz="4400" b="0" dirty="0">
                <a:effectLst/>
                <a:latin typeface="Calibri" panose="020F0502020204030204" pitchFamily="34" charset="0"/>
                <a:ea typeface="Calibri" panose="020F0502020204030204" pitchFamily="34" charset="0"/>
                <a:cs typeface="Arial" panose="020B0604020202020204" pitchFamily="34" charset="0"/>
              </a:rPr>
              <a:t> </a:t>
            </a:r>
            <a:br>
              <a:rPr lang="en-GB" sz="4400" b="0" dirty="0">
                <a:effectLst/>
                <a:latin typeface="Calibri" panose="020F0502020204030204" pitchFamily="34" charset="0"/>
                <a:ea typeface="Calibri" panose="020F0502020204030204" pitchFamily="34" charset="0"/>
                <a:cs typeface="Arial" panose="020B0604020202020204" pitchFamily="34" charset="0"/>
              </a:rPr>
            </a:br>
            <a:r>
              <a:rPr lang="en-GB" b="0" dirty="0">
                <a:latin typeface="Calibri" panose="020F0502020204030204" pitchFamily="34" charset="0"/>
                <a:ea typeface="Calibri" panose="020F0502020204030204" pitchFamily="34" charset="0"/>
                <a:cs typeface="Arial" panose="020B0604020202020204" pitchFamily="34" charset="0"/>
              </a:rPr>
              <a:t/>
            </a:r>
            <a:br>
              <a:rPr lang="en-GB" b="0" dirty="0">
                <a:latin typeface="Calibri" panose="020F0502020204030204" pitchFamily="34" charset="0"/>
                <a:ea typeface="Calibri" panose="020F0502020204030204" pitchFamily="34" charset="0"/>
                <a:cs typeface="Arial" panose="020B0604020202020204" pitchFamily="34" charset="0"/>
              </a:rPr>
            </a:br>
            <a:endParaRPr lang="en-GB" b="0" dirty="0"/>
          </a:p>
        </p:txBody>
      </p:sp>
      <p:sp>
        <p:nvSpPr>
          <p:cNvPr id="3" name="Content Placeholder 2">
            <a:extLst>
              <a:ext uri="{FF2B5EF4-FFF2-40B4-BE49-F238E27FC236}">
                <a16:creationId xmlns:a16="http://schemas.microsoft.com/office/drawing/2014/main" id="{89ED4F0C-C4F0-4B9C-481F-32EA7D4C0F59}"/>
              </a:ext>
            </a:extLst>
          </p:cNvPr>
          <p:cNvSpPr>
            <a:spLocks noGrp="1"/>
          </p:cNvSpPr>
          <p:nvPr>
            <p:ph idx="1"/>
          </p:nvPr>
        </p:nvSpPr>
        <p:spPr>
          <a:xfrm>
            <a:off x="1080655" y="1617552"/>
            <a:ext cx="6348845" cy="3710586"/>
          </a:xfrm>
        </p:spPr>
        <p:txBody>
          <a:bodyPr>
            <a:normAutofit fontScale="25000" lnSpcReduction="20000"/>
          </a:bodyPr>
          <a:lstStyle/>
          <a:p>
            <a:pPr marL="0" indent="0">
              <a:buNone/>
            </a:pPr>
            <a:r>
              <a:rPr lang="en-US" altLang="en-US" sz="14400" dirty="0">
                <a:solidFill>
                  <a:srgbClr val="002060"/>
                </a:solidFill>
              </a:rPr>
              <a:t>EUI Library News Resources</a:t>
            </a:r>
            <a:r>
              <a:rPr lang="en-US" altLang="en-US" sz="9800" dirty="0">
                <a:solidFill>
                  <a:srgbClr val="002060"/>
                </a:solidFill>
              </a:rPr>
              <a:t/>
            </a:r>
            <a:br>
              <a:rPr lang="en-US" altLang="en-US" sz="9800" dirty="0">
                <a:solidFill>
                  <a:srgbClr val="002060"/>
                </a:solidFill>
              </a:rPr>
            </a:br>
            <a:r>
              <a:rPr lang="en-US" altLang="en-US" sz="9800" dirty="0">
                <a:solidFill>
                  <a:srgbClr val="002060"/>
                </a:solidFill>
              </a:rPr>
              <a:t/>
            </a:r>
            <a:br>
              <a:rPr lang="en-US" altLang="en-US" sz="9800" dirty="0">
                <a:solidFill>
                  <a:srgbClr val="002060"/>
                </a:solidFill>
              </a:rPr>
            </a:br>
            <a:r>
              <a:rPr lang="en-US" altLang="en-US" sz="9600" dirty="0">
                <a:solidFill>
                  <a:srgbClr val="002060"/>
                </a:solidFill>
              </a:rPr>
              <a:t/>
            </a:r>
            <a:br>
              <a:rPr lang="en-US" altLang="en-US" sz="9600" dirty="0">
                <a:solidFill>
                  <a:srgbClr val="002060"/>
                </a:solidFill>
              </a:rPr>
            </a:br>
            <a:endParaRPr lang="en-US" altLang="en-US" sz="9600" dirty="0">
              <a:solidFill>
                <a:srgbClr val="002060"/>
              </a:solidFill>
            </a:endParaRPr>
          </a:p>
          <a:p>
            <a:pPr marL="0" indent="0">
              <a:buNone/>
            </a:pPr>
            <a:r>
              <a:rPr lang="en-US" altLang="en-US" sz="8000" dirty="0">
                <a:solidFill>
                  <a:srgbClr val="002060"/>
                </a:solidFill>
              </a:rPr>
              <a:t>Thomas.Bourke@EUI.eu</a:t>
            </a:r>
          </a:p>
          <a:p>
            <a:pPr marL="0" indent="0">
              <a:buNone/>
            </a:pPr>
            <a:r>
              <a:rPr lang="en-US" altLang="en-US" sz="8000" dirty="0">
                <a:solidFill>
                  <a:srgbClr val="002060"/>
                </a:solidFill>
              </a:rPr>
              <a:t>Elena.Brizioli@EUI.eu </a:t>
            </a:r>
          </a:p>
          <a:p>
            <a:pPr marL="0" indent="0">
              <a:buNone/>
            </a:pPr>
            <a:r>
              <a:rPr lang="en-US" altLang="en-US" sz="8000" dirty="0">
                <a:solidFill>
                  <a:srgbClr val="002060"/>
                </a:solidFill>
              </a:rPr>
              <a:t>Federica.Signoriello@EUI.eu</a:t>
            </a:r>
          </a:p>
          <a:p>
            <a:pPr marL="0" indent="0">
              <a:buNone/>
            </a:pPr>
            <a:endParaRPr lang="en-US" altLang="en-US" sz="9600" dirty="0">
              <a:solidFill>
                <a:srgbClr val="002060"/>
              </a:solidFill>
            </a:endParaRPr>
          </a:p>
          <a:p>
            <a:pPr marL="0" indent="0">
              <a:buNone/>
            </a:pPr>
            <a:endParaRPr lang="en-US" altLang="en-US" sz="9600" dirty="0">
              <a:solidFill>
                <a:srgbClr val="002060"/>
              </a:solidFill>
            </a:endParaRPr>
          </a:p>
          <a:p>
            <a:pPr marL="0" indent="0">
              <a:buNone/>
            </a:pPr>
            <a:r>
              <a:rPr lang="en-US" altLang="en-US" sz="8000" dirty="0">
                <a:solidFill>
                  <a:srgbClr val="002060"/>
                </a:solidFill>
              </a:rPr>
              <a:t>13 November 2024</a:t>
            </a:r>
            <a:r>
              <a:rPr lang="en-GB" altLang="en-US" sz="9600" dirty="0">
                <a:solidFill>
                  <a:srgbClr val="002060"/>
                </a:solidFill>
              </a:rPr>
              <a:t/>
            </a:r>
            <a:br>
              <a:rPr lang="en-GB" altLang="en-US" sz="9600" dirty="0">
                <a:solidFill>
                  <a:srgbClr val="002060"/>
                </a:solidFill>
              </a:rPr>
            </a:br>
            <a:r>
              <a:rPr lang="en-GB" altLang="en-US" sz="3200" dirty="0">
                <a:solidFill>
                  <a:srgbClr val="002060"/>
                </a:solidFill>
              </a:rPr>
              <a:t/>
            </a:r>
            <a:br>
              <a:rPr lang="en-GB" altLang="en-US" sz="3200" dirty="0">
                <a:solidFill>
                  <a:srgbClr val="002060"/>
                </a:solidFill>
              </a:rPr>
            </a:br>
            <a:endParaRPr lang="en-GB" sz="3200" dirty="0"/>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1</a:t>
            </a:fld>
            <a:endParaRPr lang="es-ES" dirty="0"/>
          </a:p>
        </p:txBody>
      </p:sp>
      <p:pic>
        <p:nvPicPr>
          <p:cNvPr id="8" name="Picture 7"/>
          <p:cNvPicPr>
            <a:picLocks noChangeAspect="1"/>
          </p:cNvPicPr>
          <p:nvPr/>
        </p:nvPicPr>
        <p:blipFill>
          <a:blip r:embed="rId2"/>
          <a:stretch>
            <a:fillRect/>
          </a:stretch>
        </p:blipFill>
        <p:spPr>
          <a:xfrm>
            <a:off x="5807683" y="2341480"/>
            <a:ext cx="5334000" cy="3267075"/>
          </a:xfrm>
          <a:prstGeom prst="rect">
            <a:avLst/>
          </a:prstGeom>
        </p:spPr>
      </p:pic>
    </p:spTree>
    <p:extLst>
      <p:ext uri="{BB962C8B-B14F-4D97-AF65-F5344CB8AC3E}">
        <p14:creationId xmlns:p14="http://schemas.microsoft.com/office/powerpoint/2010/main" val="3365509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811450" y="418015"/>
            <a:ext cx="10699186" cy="1199537"/>
          </a:xfrm>
        </p:spPr>
        <p:txBody>
          <a:bodyPr>
            <a:normAutofit/>
          </a:bodyPr>
          <a:lstStyle/>
          <a:p>
            <a:r>
              <a:rPr lang="en-GB" sz="4000" b="0" dirty="0">
                <a:latin typeface="Calibri" panose="020F0502020204030204" pitchFamily="34" charset="0"/>
                <a:cs typeface="Arial" panose="020B0604020202020204" pitchFamily="34" charset="0"/>
              </a:rPr>
              <a:t>Multiple modes of access</a:t>
            </a:r>
            <a:endParaRPr lang="en-GB" sz="4000" b="0" dirty="0"/>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10</a:t>
            </a:fld>
            <a:endParaRPr lang="es-ES" dirty="0"/>
          </a:p>
        </p:txBody>
      </p:sp>
      <p:pic>
        <p:nvPicPr>
          <p:cNvPr id="7" name="Picture 6">
            <a:extLst>
              <a:ext uri="{FF2B5EF4-FFF2-40B4-BE49-F238E27FC236}">
                <a16:creationId xmlns:a16="http://schemas.microsoft.com/office/drawing/2014/main" id="{BDB59B95-C19D-D46E-896C-375852F14373}"/>
              </a:ext>
            </a:extLst>
          </p:cNvPr>
          <p:cNvPicPr>
            <a:picLocks noChangeAspect="1"/>
          </p:cNvPicPr>
          <p:nvPr/>
        </p:nvPicPr>
        <p:blipFill>
          <a:blip r:embed="rId2"/>
          <a:stretch>
            <a:fillRect/>
          </a:stretch>
        </p:blipFill>
        <p:spPr>
          <a:xfrm>
            <a:off x="192471" y="1137770"/>
            <a:ext cx="5237957" cy="5380948"/>
          </a:xfrm>
          <a:prstGeom prst="rect">
            <a:avLst/>
          </a:prstGeom>
        </p:spPr>
      </p:pic>
      <p:pic>
        <p:nvPicPr>
          <p:cNvPr id="9" name="Picture 8">
            <a:extLst>
              <a:ext uri="{FF2B5EF4-FFF2-40B4-BE49-F238E27FC236}">
                <a16:creationId xmlns:a16="http://schemas.microsoft.com/office/drawing/2014/main" id="{57893C44-DEFB-05C6-73DD-0AC043CF6F4C}"/>
              </a:ext>
            </a:extLst>
          </p:cNvPr>
          <p:cNvPicPr>
            <a:picLocks noChangeAspect="1"/>
          </p:cNvPicPr>
          <p:nvPr/>
        </p:nvPicPr>
        <p:blipFill>
          <a:blip r:embed="rId3"/>
          <a:stretch>
            <a:fillRect/>
          </a:stretch>
        </p:blipFill>
        <p:spPr>
          <a:xfrm>
            <a:off x="4462656" y="1137770"/>
            <a:ext cx="7220958" cy="3896269"/>
          </a:xfrm>
          <a:prstGeom prst="rect">
            <a:avLst/>
          </a:prstGeom>
        </p:spPr>
      </p:pic>
    </p:spTree>
    <p:extLst>
      <p:ext uri="{BB962C8B-B14F-4D97-AF65-F5344CB8AC3E}">
        <p14:creationId xmlns:p14="http://schemas.microsoft.com/office/powerpoint/2010/main" val="27083715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11</a:t>
            </a:fld>
            <a:endParaRPr lang="es-ES" dirty="0"/>
          </a:p>
        </p:txBody>
      </p:sp>
      <p:pic>
        <p:nvPicPr>
          <p:cNvPr id="10" name="Picture 9">
            <a:extLst>
              <a:ext uri="{FF2B5EF4-FFF2-40B4-BE49-F238E27FC236}">
                <a16:creationId xmlns:a16="http://schemas.microsoft.com/office/drawing/2014/main" id="{7ED1391B-344E-25FD-5910-8E4E58609DD8}"/>
              </a:ext>
            </a:extLst>
          </p:cNvPr>
          <p:cNvPicPr>
            <a:picLocks noChangeAspect="1"/>
          </p:cNvPicPr>
          <p:nvPr/>
        </p:nvPicPr>
        <p:blipFill>
          <a:blip r:embed="rId2"/>
          <a:stretch>
            <a:fillRect/>
          </a:stretch>
        </p:blipFill>
        <p:spPr>
          <a:xfrm>
            <a:off x="123425" y="75742"/>
            <a:ext cx="5734850" cy="5277587"/>
          </a:xfrm>
          <a:prstGeom prst="rect">
            <a:avLst/>
          </a:prstGeom>
        </p:spPr>
      </p:pic>
      <p:pic>
        <p:nvPicPr>
          <p:cNvPr id="11" name="Picture 10">
            <a:extLst>
              <a:ext uri="{FF2B5EF4-FFF2-40B4-BE49-F238E27FC236}">
                <a16:creationId xmlns:a16="http://schemas.microsoft.com/office/drawing/2014/main" id="{3F662554-F91A-8DCC-81A3-5061FAA840D4}"/>
              </a:ext>
            </a:extLst>
          </p:cNvPr>
          <p:cNvPicPr>
            <a:picLocks noChangeAspect="1"/>
          </p:cNvPicPr>
          <p:nvPr/>
        </p:nvPicPr>
        <p:blipFill>
          <a:blip r:embed="rId3"/>
          <a:stretch>
            <a:fillRect/>
          </a:stretch>
        </p:blipFill>
        <p:spPr>
          <a:xfrm>
            <a:off x="6688474" y="339082"/>
            <a:ext cx="5139373" cy="3926164"/>
          </a:xfrm>
          <a:prstGeom prst="rect">
            <a:avLst/>
          </a:prstGeom>
        </p:spPr>
      </p:pic>
      <p:pic>
        <p:nvPicPr>
          <p:cNvPr id="12" name="Picture 11">
            <a:extLst>
              <a:ext uri="{FF2B5EF4-FFF2-40B4-BE49-F238E27FC236}">
                <a16:creationId xmlns:a16="http://schemas.microsoft.com/office/drawing/2014/main" id="{4B6C08C4-C21D-01FD-988E-576D14B6495D}"/>
              </a:ext>
            </a:extLst>
          </p:cNvPr>
          <p:cNvPicPr>
            <a:picLocks noChangeAspect="1"/>
          </p:cNvPicPr>
          <p:nvPr/>
        </p:nvPicPr>
        <p:blipFill>
          <a:blip r:embed="rId4"/>
          <a:stretch>
            <a:fillRect/>
          </a:stretch>
        </p:blipFill>
        <p:spPr>
          <a:xfrm>
            <a:off x="123425" y="4355213"/>
            <a:ext cx="3468925" cy="2359356"/>
          </a:xfrm>
          <a:prstGeom prst="rect">
            <a:avLst/>
          </a:prstGeom>
        </p:spPr>
      </p:pic>
      <p:pic>
        <p:nvPicPr>
          <p:cNvPr id="14" name="Picture 13">
            <a:extLst>
              <a:ext uri="{FF2B5EF4-FFF2-40B4-BE49-F238E27FC236}">
                <a16:creationId xmlns:a16="http://schemas.microsoft.com/office/drawing/2014/main" id="{51C96CE8-D421-AF88-0356-FAB5D05E6EDC}"/>
              </a:ext>
            </a:extLst>
          </p:cNvPr>
          <p:cNvPicPr>
            <a:picLocks noChangeAspect="1"/>
          </p:cNvPicPr>
          <p:nvPr/>
        </p:nvPicPr>
        <p:blipFill>
          <a:blip r:embed="rId5"/>
          <a:stretch>
            <a:fillRect/>
          </a:stretch>
        </p:blipFill>
        <p:spPr>
          <a:xfrm>
            <a:off x="3592350" y="4129671"/>
            <a:ext cx="8066420" cy="2622122"/>
          </a:xfrm>
          <a:prstGeom prst="rect">
            <a:avLst/>
          </a:prstGeom>
        </p:spPr>
      </p:pic>
    </p:spTree>
    <p:extLst>
      <p:ext uri="{BB962C8B-B14F-4D97-AF65-F5344CB8AC3E}">
        <p14:creationId xmlns:p14="http://schemas.microsoft.com/office/powerpoint/2010/main" val="3162207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12</a:t>
            </a:fld>
            <a:endParaRPr lang="es-ES" dirty="0"/>
          </a:p>
        </p:txBody>
      </p:sp>
      <p:pic>
        <p:nvPicPr>
          <p:cNvPr id="2" name="Picture 1">
            <a:hlinkClick r:id="rId2"/>
          </p:cNvPr>
          <p:cNvPicPr>
            <a:picLocks noChangeAspect="1"/>
          </p:cNvPicPr>
          <p:nvPr/>
        </p:nvPicPr>
        <p:blipFill>
          <a:blip r:embed="rId3"/>
          <a:stretch>
            <a:fillRect/>
          </a:stretch>
        </p:blipFill>
        <p:spPr>
          <a:xfrm>
            <a:off x="3573714" y="6076349"/>
            <a:ext cx="463336" cy="566977"/>
          </a:xfrm>
          <a:prstGeom prst="rect">
            <a:avLst/>
          </a:prstGeom>
        </p:spPr>
      </p:pic>
      <p:pic>
        <p:nvPicPr>
          <p:cNvPr id="3" name="Picture 2"/>
          <p:cNvPicPr>
            <a:picLocks noChangeAspect="1"/>
          </p:cNvPicPr>
          <p:nvPr/>
        </p:nvPicPr>
        <p:blipFill>
          <a:blip r:embed="rId4"/>
          <a:stretch>
            <a:fillRect/>
          </a:stretch>
        </p:blipFill>
        <p:spPr>
          <a:xfrm>
            <a:off x="81496" y="67492"/>
            <a:ext cx="8907118" cy="4820323"/>
          </a:xfrm>
          <a:prstGeom prst="rect">
            <a:avLst/>
          </a:prstGeom>
        </p:spPr>
      </p:pic>
      <p:pic>
        <p:nvPicPr>
          <p:cNvPr id="7" name="Picture 6"/>
          <p:cNvPicPr>
            <a:picLocks noChangeAspect="1"/>
          </p:cNvPicPr>
          <p:nvPr/>
        </p:nvPicPr>
        <p:blipFill>
          <a:blip r:embed="rId5"/>
          <a:stretch>
            <a:fillRect/>
          </a:stretch>
        </p:blipFill>
        <p:spPr>
          <a:xfrm>
            <a:off x="4035843" y="1556884"/>
            <a:ext cx="8156157" cy="5301116"/>
          </a:xfrm>
          <a:prstGeom prst="rect">
            <a:avLst/>
          </a:prstGeom>
        </p:spPr>
      </p:pic>
    </p:spTree>
    <p:extLst>
      <p:ext uri="{BB962C8B-B14F-4D97-AF65-F5344CB8AC3E}">
        <p14:creationId xmlns:p14="http://schemas.microsoft.com/office/powerpoint/2010/main" val="3503748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811450" y="418015"/>
            <a:ext cx="10699186" cy="810421"/>
          </a:xfrm>
        </p:spPr>
        <p:txBody>
          <a:bodyPr>
            <a:normAutofit/>
          </a:bodyPr>
          <a:lstStyle/>
          <a:p>
            <a:r>
              <a:rPr lang="en-GB" sz="4000" b="0" dirty="0"/>
              <a:t>     </a:t>
            </a:r>
            <a:r>
              <a:rPr lang="en-GB" sz="3600" b="0" dirty="0"/>
              <a:t>Newsletters and alerts</a:t>
            </a:r>
          </a:p>
        </p:txBody>
      </p:sp>
      <p:pic>
        <p:nvPicPr>
          <p:cNvPr id="5" name="Content Placeholder 4"/>
          <p:cNvPicPr>
            <a:picLocks noGrp="1" noChangeAspect="1"/>
          </p:cNvPicPr>
          <p:nvPr>
            <p:ph idx="1"/>
          </p:nvPr>
        </p:nvPicPr>
        <p:blipFill>
          <a:blip r:embed="rId2"/>
          <a:stretch>
            <a:fillRect/>
          </a:stretch>
        </p:blipFill>
        <p:spPr>
          <a:xfrm>
            <a:off x="3063516" y="1534860"/>
            <a:ext cx="5767316" cy="5246916"/>
          </a:xfrm>
          <a:prstGeom prst="rect">
            <a:avLst/>
          </a:prstGeom>
        </p:spPr>
      </p:pic>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13</a:t>
            </a:fld>
            <a:endParaRPr lang="es-ES" dirty="0"/>
          </a:p>
        </p:txBody>
      </p:sp>
    </p:spTree>
    <p:extLst>
      <p:ext uri="{BB962C8B-B14F-4D97-AF65-F5344CB8AC3E}">
        <p14:creationId xmlns:p14="http://schemas.microsoft.com/office/powerpoint/2010/main" val="363481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14</a:t>
            </a:fld>
            <a:endParaRPr lang="es-ES" dirty="0"/>
          </a:p>
        </p:txBody>
      </p:sp>
      <p:pic>
        <p:nvPicPr>
          <p:cNvPr id="5" name="Picture 4"/>
          <p:cNvPicPr>
            <a:picLocks noChangeAspect="1"/>
          </p:cNvPicPr>
          <p:nvPr/>
        </p:nvPicPr>
        <p:blipFill>
          <a:blip r:embed="rId2"/>
          <a:stretch>
            <a:fillRect/>
          </a:stretch>
        </p:blipFill>
        <p:spPr>
          <a:xfrm>
            <a:off x="100750" y="322447"/>
            <a:ext cx="11949828" cy="5638825"/>
          </a:xfrm>
          <a:prstGeom prst="rect">
            <a:avLst/>
          </a:prstGeom>
        </p:spPr>
      </p:pic>
    </p:spTree>
    <p:extLst>
      <p:ext uri="{BB962C8B-B14F-4D97-AF65-F5344CB8AC3E}">
        <p14:creationId xmlns:p14="http://schemas.microsoft.com/office/powerpoint/2010/main" val="1013694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15</a:t>
            </a:fld>
            <a:endParaRPr lang="es-ES" dirty="0"/>
          </a:p>
        </p:txBody>
      </p:sp>
      <p:pic>
        <p:nvPicPr>
          <p:cNvPr id="5" name="Picture 4"/>
          <p:cNvPicPr>
            <a:picLocks noChangeAspect="1"/>
          </p:cNvPicPr>
          <p:nvPr/>
        </p:nvPicPr>
        <p:blipFill>
          <a:blip r:embed="rId2"/>
          <a:stretch>
            <a:fillRect/>
          </a:stretch>
        </p:blipFill>
        <p:spPr>
          <a:xfrm>
            <a:off x="1410537" y="523467"/>
            <a:ext cx="9102408" cy="6101614"/>
          </a:xfrm>
          <a:prstGeom prst="rect">
            <a:avLst/>
          </a:prstGeom>
        </p:spPr>
      </p:pic>
    </p:spTree>
    <p:extLst>
      <p:ext uri="{BB962C8B-B14F-4D97-AF65-F5344CB8AC3E}">
        <p14:creationId xmlns:p14="http://schemas.microsoft.com/office/powerpoint/2010/main" val="18059582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665F88-59AB-3207-8122-43C76D824ADA}"/>
              </a:ext>
            </a:extLst>
          </p:cNvPr>
          <p:cNvSpPr>
            <a:spLocks noGrp="1"/>
          </p:cNvSpPr>
          <p:nvPr>
            <p:ph type="sldNum" sz="quarter" idx="12"/>
          </p:nvPr>
        </p:nvSpPr>
        <p:spPr/>
        <p:txBody>
          <a:bodyPr/>
          <a:lstStyle/>
          <a:p>
            <a:fld id="{A85EF1E5-F080-0048-9372-CF230FDE727D}" type="slidenum">
              <a:rPr lang="es-ES" smtClean="0"/>
              <a:t>16</a:t>
            </a:fld>
            <a:endParaRPr lang="es-ES" dirty="0"/>
          </a:p>
        </p:txBody>
      </p:sp>
      <p:pic>
        <p:nvPicPr>
          <p:cNvPr id="3" name="Picture 2">
            <a:hlinkClick r:id="rId2"/>
            <a:extLst>
              <a:ext uri="{FF2B5EF4-FFF2-40B4-BE49-F238E27FC236}">
                <a16:creationId xmlns:a16="http://schemas.microsoft.com/office/drawing/2014/main" id="{CDF255E5-273B-9AC9-B874-939F4763C8D7}"/>
              </a:ext>
            </a:extLst>
          </p:cNvPr>
          <p:cNvPicPr>
            <a:picLocks noChangeAspect="1"/>
          </p:cNvPicPr>
          <p:nvPr/>
        </p:nvPicPr>
        <p:blipFill>
          <a:blip r:embed="rId3"/>
          <a:stretch>
            <a:fillRect/>
          </a:stretch>
        </p:blipFill>
        <p:spPr>
          <a:xfrm>
            <a:off x="9966303" y="5894553"/>
            <a:ext cx="462178" cy="567587"/>
          </a:xfrm>
          <a:prstGeom prst="rect">
            <a:avLst/>
          </a:prstGeom>
        </p:spPr>
      </p:pic>
      <p:pic>
        <p:nvPicPr>
          <p:cNvPr id="5" name="Picture 4"/>
          <p:cNvPicPr>
            <a:picLocks noChangeAspect="1"/>
          </p:cNvPicPr>
          <p:nvPr/>
        </p:nvPicPr>
        <p:blipFill>
          <a:blip r:embed="rId4"/>
          <a:stretch>
            <a:fillRect/>
          </a:stretch>
        </p:blipFill>
        <p:spPr>
          <a:xfrm>
            <a:off x="278384" y="2782544"/>
            <a:ext cx="9774014" cy="228632"/>
          </a:xfrm>
          <a:prstGeom prst="rect">
            <a:avLst/>
          </a:prstGeom>
        </p:spPr>
      </p:pic>
      <p:pic>
        <p:nvPicPr>
          <p:cNvPr id="6" name="Picture 5">
            <a:extLst>
              <a:ext uri="{FF2B5EF4-FFF2-40B4-BE49-F238E27FC236}">
                <a16:creationId xmlns:a16="http://schemas.microsoft.com/office/drawing/2014/main" id="{54BC0D09-7297-213E-8DA1-9DFAD431A87F}"/>
              </a:ext>
            </a:extLst>
          </p:cNvPr>
          <p:cNvPicPr>
            <a:picLocks noChangeAspect="1"/>
          </p:cNvPicPr>
          <p:nvPr/>
        </p:nvPicPr>
        <p:blipFill>
          <a:blip r:embed="rId5"/>
          <a:stretch>
            <a:fillRect/>
          </a:stretch>
        </p:blipFill>
        <p:spPr>
          <a:xfrm>
            <a:off x="308891" y="147782"/>
            <a:ext cx="9657412" cy="6575454"/>
          </a:xfrm>
          <a:prstGeom prst="rect">
            <a:avLst/>
          </a:prstGeom>
        </p:spPr>
      </p:pic>
    </p:spTree>
    <p:extLst>
      <p:ext uri="{BB962C8B-B14F-4D97-AF65-F5344CB8AC3E}">
        <p14:creationId xmlns:p14="http://schemas.microsoft.com/office/powerpoint/2010/main" val="351886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198255" y="558287"/>
            <a:ext cx="11312381" cy="974949"/>
          </a:xfrm>
        </p:spPr>
        <p:txBody>
          <a:bodyPr>
            <a:normAutofit/>
          </a:bodyPr>
          <a:lstStyle/>
          <a:p>
            <a:r>
              <a:rPr lang="en-GB" b="0" dirty="0">
                <a:latin typeface="Calibri" panose="020F0502020204030204" pitchFamily="34" charset="0"/>
                <a:cs typeface="Arial" panose="020B0604020202020204" pitchFamily="34" charset="0"/>
              </a:rPr>
              <a:t>Terms and Conditions: access and use</a:t>
            </a:r>
            <a:r>
              <a:rPr lang="en-GB" sz="3600" b="0" dirty="0">
                <a:latin typeface="Calibri" panose="020F0502020204030204" pitchFamily="34" charset="0"/>
                <a:cs typeface="Arial" panose="020B0604020202020204" pitchFamily="34" charset="0"/>
              </a:rPr>
              <a:t/>
            </a:r>
            <a:br>
              <a:rPr lang="en-GB" sz="3600" b="0" dirty="0">
                <a:latin typeface="Calibri" panose="020F0502020204030204" pitchFamily="34" charset="0"/>
                <a:cs typeface="Arial" panose="020B0604020202020204" pitchFamily="34" charset="0"/>
              </a:rPr>
            </a:br>
            <a:r>
              <a:rPr lang="en-GB" sz="2000" b="0" dirty="0">
                <a:latin typeface="Calibri" panose="020F0502020204030204" pitchFamily="34" charset="0"/>
                <a:cs typeface="Arial" panose="020B0604020202020204" pitchFamily="34" charset="0"/>
              </a:rPr>
              <a:t> </a:t>
            </a:r>
            <a:endParaRPr lang="en-GB" sz="2000" b="0" dirty="0"/>
          </a:p>
        </p:txBody>
      </p:sp>
      <p:sp>
        <p:nvSpPr>
          <p:cNvPr id="3" name="Content Placeholder 2">
            <a:extLst>
              <a:ext uri="{FF2B5EF4-FFF2-40B4-BE49-F238E27FC236}">
                <a16:creationId xmlns:a16="http://schemas.microsoft.com/office/drawing/2014/main" id="{89ED4F0C-C4F0-4B9C-481F-32EA7D4C0F59}"/>
              </a:ext>
            </a:extLst>
          </p:cNvPr>
          <p:cNvSpPr>
            <a:spLocks noGrp="1"/>
          </p:cNvSpPr>
          <p:nvPr>
            <p:ph idx="1"/>
          </p:nvPr>
        </p:nvSpPr>
        <p:spPr>
          <a:xfrm>
            <a:off x="748145" y="1948872"/>
            <a:ext cx="10778837" cy="3563905"/>
          </a:xfrm>
        </p:spPr>
        <p:txBody>
          <a:bodyPr>
            <a:normAutofit lnSpcReduction="10000"/>
          </a:bodyPr>
          <a:lstStyle/>
          <a:p>
            <a:r>
              <a:rPr lang="en-US" sz="4800" dirty="0">
                <a:latin typeface="Calibri" panose="020F0502020204030204" pitchFamily="34" charset="0"/>
                <a:cs typeface="Calibri" panose="020F0502020204030204" pitchFamily="34" charset="0"/>
              </a:rPr>
              <a:t>Premium (paid) resources are for current    </a:t>
            </a:r>
            <a:r>
              <a:rPr lang="en-US" sz="4800" b="1" dirty="0">
                <a:latin typeface="Calibri" panose="020F0502020204030204" pitchFamily="34" charset="0"/>
                <a:cs typeface="Calibri" panose="020F0502020204030204" pitchFamily="34" charset="0"/>
              </a:rPr>
              <a:t>EUI members only</a:t>
            </a:r>
          </a:p>
          <a:p>
            <a:r>
              <a:rPr lang="en-US" sz="4800" dirty="0">
                <a:latin typeface="Calibri" panose="020F0502020204030204" pitchFamily="34" charset="0"/>
                <a:cs typeface="Calibri" panose="020F0502020204030204" pitchFamily="34" charset="0"/>
              </a:rPr>
              <a:t>No sharing of passwords / access</a:t>
            </a:r>
          </a:p>
          <a:p>
            <a:r>
              <a:rPr lang="en-US" sz="4800" dirty="0">
                <a:latin typeface="Calibri" panose="020F0502020204030204" pitchFamily="34" charset="0"/>
                <a:cs typeface="Calibri" panose="020F0502020204030204" pitchFamily="34" charset="0"/>
              </a:rPr>
              <a:t>Personal / research use only</a:t>
            </a:r>
          </a:p>
          <a:p>
            <a:r>
              <a:rPr lang="en-US" sz="4800" dirty="0">
                <a:latin typeface="Calibri" panose="020F0502020204030204" pitchFamily="34" charset="0"/>
                <a:cs typeface="Calibri" panose="020F0502020204030204" pitchFamily="34" charset="0"/>
              </a:rPr>
              <a:t>No commercial use</a:t>
            </a:r>
          </a:p>
          <a:p>
            <a:pPr marL="0" indent="0">
              <a:buNone/>
            </a:pPr>
            <a:endParaRPr lang="en-GB" dirty="0"/>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17</a:t>
            </a:fld>
            <a:endParaRPr lang="es-ES" dirty="0"/>
          </a:p>
        </p:txBody>
      </p:sp>
      <p:pic>
        <p:nvPicPr>
          <p:cNvPr id="5" name="Picture 4">
            <a:hlinkClick r:id="rId2"/>
          </p:cNvPr>
          <p:cNvPicPr>
            <a:picLocks noChangeAspect="1"/>
          </p:cNvPicPr>
          <p:nvPr/>
        </p:nvPicPr>
        <p:blipFill>
          <a:blip r:embed="rId3"/>
          <a:stretch>
            <a:fillRect/>
          </a:stretch>
        </p:blipFill>
        <p:spPr>
          <a:xfrm>
            <a:off x="10601828" y="5874497"/>
            <a:ext cx="463336" cy="566977"/>
          </a:xfrm>
          <a:prstGeom prst="rect">
            <a:avLst/>
          </a:prstGeom>
        </p:spPr>
      </p:pic>
    </p:spTree>
    <p:extLst>
      <p:ext uri="{BB962C8B-B14F-4D97-AF65-F5344CB8AC3E}">
        <p14:creationId xmlns:p14="http://schemas.microsoft.com/office/powerpoint/2010/main" val="28702189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18</a:t>
            </a:fld>
            <a:endParaRPr lang="es-ES" dirty="0"/>
          </a:p>
        </p:txBody>
      </p:sp>
      <p:pic>
        <p:nvPicPr>
          <p:cNvPr id="7" name="Picture 6">
            <a:hlinkClick r:id="rId3"/>
          </p:cNvPr>
          <p:cNvPicPr>
            <a:picLocks noChangeAspect="1"/>
          </p:cNvPicPr>
          <p:nvPr/>
        </p:nvPicPr>
        <p:blipFill>
          <a:blip r:embed="rId4"/>
          <a:stretch>
            <a:fillRect/>
          </a:stretch>
        </p:blipFill>
        <p:spPr>
          <a:xfrm>
            <a:off x="11220278" y="5975422"/>
            <a:ext cx="463336" cy="566977"/>
          </a:xfrm>
          <a:prstGeom prst="rect">
            <a:avLst/>
          </a:prstGeom>
        </p:spPr>
      </p:pic>
      <p:pic>
        <p:nvPicPr>
          <p:cNvPr id="3" name="Picture 2">
            <a:extLst>
              <a:ext uri="{FF2B5EF4-FFF2-40B4-BE49-F238E27FC236}">
                <a16:creationId xmlns:a16="http://schemas.microsoft.com/office/drawing/2014/main" id="{1C1001B7-D87B-B56E-C8EF-73F393C2B726}"/>
              </a:ext>
            </a:extLst>
          </p:cNvPr>
          <p:cNvPicPr>
            <a:picLocks noChangeAspect="1"/>
          </p:cNvPicPr>
          <p:nvPr/>
        </p:nvPicPr>
        <p:blipFill>
          <a:blip r:embed="rId5"/>
          <a:stretch>
            <a:fillRect/>
          </a:stretch>
        </p:blipFill>
        <p:spPr>
          <a:xfrm>
            <a:off x="1516520" y="1314297"/>
            <a:ext cx="9370383" cy="4565875"/>
          </a:xfrm>
          <a:prstGeom prst="rect">
            <a:avLst/>
          </a:prstGeom>
        </p:spPr>
      </p:pic>
    </p:spTree>
    <p:extLst>
      <p:ext uri="{BB962C8B-B14F-4D97-AF65-F5344CB8AC3E}">
        <p14:creationId xmlns:p14="http://schemas.microsoft.com/office/powerpoint/2010/main" val="1134411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19</a:t>
            </a:fld>
            <a:endParaRPr lang="es-ES" dirty="0"/>
          </a:p>
        </p:txBody>
      </p:sp>
      <p:pic>
        <p:nvPicPr>
          <p:cNvPr id="2" name="Picture 1">
            <a:hlinkClick r:id="rId2"/>
          </p:cNvPr>
          <p:cNvPicPr>
            <a:picLocks noChangeAspect="1"/>
          </p:cNvPicPr>
          <p:nvPr/>
        </p:nvPicPr>
        <p:blipFill>
          <a:blip r:embed="rId3"/>
          <a:stretch>
            <a:fillRect/>
          </a:stretch>
        </p:blipFill>
        <p:spPr>
          <a:xfrm>
            <a:off x="10899901" y="6076349"/>
            <a:ext cx="463336" cy="566977"/>
          </a:xfrm>
          <a:prstGeom prst="rect">
            <a:avLst/>
          </a:prstGeom>
        </p:spPr>
      </p:pic>
      <p:pic>
        <p:nvPicPr>
          <p:cNvPr id="5" name="Picture 4">
            <a:extLst>
              <a:ext uri="{FF2B5EF4-FFF2-40B4-BE49-F238E27FC236}">
                <a16:creationId xmlns:a16="http://schemas.microsoft.com/office/drawing/2014/main" id="{70F4E7C8-5C92-A877-1139-45AB3A2E81FC}"/>
              </a:ext>
            </a:extLst>
          </p:cNvPr>
          <p:cNvPicPr>
            <a:picLocks noChangeAspect="1"/>
          </p:cNvPicPr>
          <p:nvPr/>
        </p:nvPicPr>
        <p:blipFill>
          <a:blip r:embed="rId4"/>
          <a:stretch>
            <a:fillRect/>
          </a:stretch>
        </p:blipFill>
        <p:spPr>
          <a:xfrm>
            <a:off x="849623" y="1304628"/>
            <a:ext cx="10050278" cy="4248743"/>
          </a:xfrm>
          <a:prstGeom prst="rect">
            <a:avLst/>
          </a:prstGeom>
        </p:spPr>
      </p:pic>
    </p:spTree>
    <p:extLst>
      <p:ext uri="{BB962C8B-B14F-4D97-AF65-F5344CB8AC3E}">
        <p14:creationId xmlns:p14="http://schemas.microsoft.com/office/powerpoint/2010/main" val="17815340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665F88-59AB-3207-8122-43C76D824ADA}"/>
              </a:ext>
            </a:extLst>
          </p:cNvPr>
          <p:cNvSpPr>
            <a:spLocks noGrp="1"/>
          </p:cNvSpPr>
          <p:nvPr>
            <p:ph type="sldNum" sz="quarter" idx="12"/>
          </p:nvPr>
        </p:nvSpPr>
        <p:spPr/>
        <p:txBody>
          <a:bodyPr/>
          <a:lstStyle/>
          <a:p>
            <a:fld id="{A85EF1E5-F080-0048-9372-CF230FDE727D}" type="slidenum">
              <a:rPr lang="es-ES" smtClean="0"/>
              <a:t>2</a:t>
            </a:fld>
            <a:endParaRPr lang="es-ES" dirty="0"/>
          </a:p>
        </p:txBody>
      </p:sp>
      <p:pic>
        <p:nvPicPr>
          <p:cNvPr id="3" name="Picture 2">
            <a:hlinkClick r:id="rId2"/>
            <a:extLst>
              <a:ext uri="{FF2B5EF4-FFF2-40B4-BE49-F238E27FC236}">
                <a16:creationId xmlns:a16="http://schemas.microsoft.com/office/drawing/2014/main" id="{CDF255E5-273B-9AC9-B874-939F4763C8D7}"/>
              </a:ext>
            </a:extLst>
          </p:cNvPr>
          <p:cNvPicPr>
            <a:picLocks noChangeAspect="1"/>
          </p:cNvPicPr>
          <p:nvPr/>
        </p:nvPicPr>
        <p:blipFill>
          <a:blip r:embed="rId3"/>
          <a:stretch>
            <a:fillRect/>
          </a:stretch>
        </p:blipFill>
        <p:spPr>
          <a:xfrm>
            <a:off x="9966303" y="5894553"/>
            <a:ext cx="462178" cy="567587"/>
          </a:xfrm>
          <a:prstGeom prst="rect">
            <a:avLst/>
          </a:prstGeom>
        </p:spPr>
      </p:pic>
      <p:pic>
        <p:nvPicPr>
          <p:cNvPr id="5" name="Picture 4"/>
          <p:cNvPicPr>
            <a:picLocks noChangeAspect="1"/>
          </p:cNvPicPr>
          <p:nvPr/>
        </p:nvPicPr>
        <p:blipFill>
          <a:blip r:embed="rId4"/>
          <a:stretch>
            <a:fillRect/>
          </a:stretch>
        </p:blipFill>
        <p:spPr>
          <a:xfrm>
            <a:off x="278384" y="2782544"/>
            <a:ext cx="9774014" cy="228632"/>
          </a:xfrm>
          <a:prstGeom prst="rect">
            <a:avLst/>
          </a:prstGeom>
        </p:spPr>
      </p:pic>
      <p:pic>
        <p:nvPicPr>
          <p:cNvPr id="6" name="Picture 5">
            <a:extLst>
              <a:ext uri="{FF2B5EF4-FFF2-40B4-BE49-F238E27FC236}">
                <a16:creationId xmlns:a16="http://schemas.microsoft.com/office/drawing/2014/main" id="{54BC0D09-7297-213E-8DA1-9DFAD431A87F}"/>
              </a:ext>
            </a:extLst>
          </p:cNvPr>
          <p:cNvPicPr>
            <a:picLocks noChangeAspect="1"/>
          </p:cNvPicPr>
          <p:nvPr/>
        </p:nvPicPr>
        <p:blipFill>
          <a:blip r:embed="rId5"/>
          <a:stretch>
            <a:fillRect/>
          </a:stretch>
        </p:blipFill>
        <p:spPr>
          <a:xfrm>
            <a:off x="308891" y="147782"/>
            <a:ext cx="9657412" cy="6575454"/>
          </a:xfrm>
          <a:prstGeom prst="rect">
            <a:avLst/>
          </a:prstGeom>
        </p:spPr>
      </p:pic>
    </p:spTree>
    <p:extLst>
      <p:ext uri="{BB962C8B-B14F-4D97-AF65-F5344CB8AC3E}">
        <p14:creationId xmlns:p14="http://schemas.microsoft.com/office/powerpoint/2010/main" val="9543355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BFE9A7-3584-CAAA-2BA3-6F03423033AA}"/>
              </a:ext>
            </a:extLst>
          </p:cNvPr>
          <p:cNvSpPr>
            <a:spLocks noGrp="1"/>
          </p:cNvSpPr>
          <p:nvPr>
            <p:ph type="sldNum" sz="quarter" idx="12"/>
          </p:nvPr>
        </p:nvSpPr>
        <p:spPr/>
        <p:txBody>
          <a:bodyPr/>
          <a:lstStyle/>
          <a:p>
            <a:fld id="{A85EF1E5-F080-0048-9372-CF230FDE727D}" type="slidenum">
              <a:rPr lang="es-ES" smtClean="0"/>
              <a:t>20</a:t>
            </a:fld>
            <a:endParaRPr lang="es-ES" dirty="0"/>
          </a:p>
        </p:txBody>
      </p:sp>
      <p:sp>
        <p:nvSpPr>
          <p:cNvPr id="7" name="TextBox 6">
            <a:extLst>
              <a:ext uri="{FF2B5EF4-FFF2-40B4-BE49-F238E27FC236}">
                <a16:creationId xmlns:a16="http://schemas.microsoft.com/office/drawing/2014/main" id="{B1DCF664-76EE-F6CE-3E11-DFB9FD02B23F}"/>
              </a:ext>
            </a:extLst>
          </p:cNvPr>
          <p:cNvSpPr txBox="1"/>
          <p:nvPr/>
        </p:nvSpPr>
        <p:spPr>
          <a:xfrm>
            <a:off x="2863272" y="420316"/>
            <a:ext cx="9707419" cy="646331"/>
          </a:xfrm>
          <a:prstGeom prst="rect">
            <a:avLst/>
          </a:prstGeom>
          <a:noFill/>
        </p:spPr>
        <p:txBody>
          <a:bodyPr wrap="square">
            <a:spAutoFit/>
          </a:bodyPr>
          <a:lstStyle/>
          <a:p>
            <a:r>
              <a:rPr lang="en-GB" sz="3600" dirty="0" smtClean="0"/>
              <a:t>       News databases</a:t>
            </a:r>
            <a:endParaRPr lang="en-GB" sz="3600" dirty="0"/>
          </a:p>
        </p:txBody>
      </p:sp>
      <p:graphicFrame>
        <p:nvGraphicFramePr>
          <p:cNvPr id="3" name="Table 2"/>
          <p:cNvGraphicFramePr>
            <a:graphicFrameLocks noGrp="1"/>
          </p:cNvGraphicFramePr>
          <p:nvPr>
            <p:extLst>
              <p:ext uri="{D42A27DB-BD31-4B8C-83A1-F6EECF244321}">
                <p14:modId xmlns:p14="http://schemas.microsoft.com/office/powerpoint/2010/main" val="318354288"/>
              </p:ext>
            </p:extLst>
          </p:nvPr>
        </p:nvGraphicFramePr>
        <p:xfrm>
          <a:off x="767922" y="1951736"/>
          <a:ext cx="10690224" cy="3068260"/>
        </p:xfrm>
        <a:graphic>
          <a:graphicData uri="http://schemas.openxmlformats.org/drawingml/2006/table">
            <a:tbl>
              <a:tblPr firstRow="1" firstCol="1" bandRow="1"/>
              <a:tblGrid>
                <a:gridCol w="4833888">
                  <a:extLst>
                    <a:ext uri="{9D8B030D-6E8A-4147-A177-3AD203B41FA5}">
                      <a16:colId xmlns:a16="http://schemas.microsoft.com/office/drawing/2014/main" val="3895208637"/>
                    </a:ext>
                  </a:extLst>
                </a:gridCol>
                <a:gridCol w="5856336">
                  <a:extLst>
                    <a:ext uri="{9D8B030D-6E8A-4147-A177-3AD203B41FA5}">
                      <a16:colId xmlns:a16="http://schemas.microsoft.com/office/drawing/2014/main" val="3016280502"/>
                    </a:ext>
                  </a:extLst>
                </a:gridCol>
              </a:tblGrid>
              <a:tr h="461699">
                <a:tc>
                  <a:txBody>
                    <a:bodyPr/>
                    <a:lstStyle/>
                    <a:p>
                      <a:pPr>
                        <a:lnSpc>
                          <a:spcPct val="106000"/>
                        </a:lnSpc>
                        <a:spcAft>
                          <a:spcPts val="800"/>
                        </a:spcAft>
                      </a:pPr>
                      <a:r>
                        <a:rPr lang="en-GB" sz="3200" b="0" kern="100" dirty="0">
                          <a:solidFill>
                            <a:srgbClr val="00B050"/>
                          </a:solidFill>
                          <a:effectLst/>
                          <a:latin typeface="Calibri" panose="020F0502020204030204" pitchFamily="34" charset="0"/>
                          <a:ea typeface="Times New Roman" panose="02020603050405020304" pitchFamily="18" charset="0"/>
                          <a:cs typeface="Arial" panose="020B0604020202020204" pitchFamily="34" charset="0"/>
                        </a:rPr>
                        <a:t>PressReader</a:t>
                      </a:r>
                      <a:endParaRPr lang="en-GB" sz="3200" b="0" kern="100"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a:txBody>
                  <a:tcPr marL="130771" marR="130771" marT="9522" marB="0">
                    <a:lnL w="12700" cap="flat" cmpd="sng" algn="ctr">
                      <a:solidFill>
                        <a:srgbClr val="C3AEA1"/>
                      </a:solidFill>
                      <a:prstDash val="solid"/>
                      <a:round/>
                      <a:headEnd type="none" w="med" len="med"/>
                      <a:tailEnd type="none" w="med" len="med"/>
                    </a:lnL>
                    <a:lnR w="12700" cap="flat" cmpd="sng" algn="ctr">
                      <a:solidFill>
                        <a:srgbClr val="C3AEA1"/>
                      </a:solidFill>
                      <a:prstDash val="solid"/>
                      <a:round/>
                      <a:headEnd type="none" w="med" len="med"/>
                      <a:tailEnd type="none" w="med" len="med"/>
                    </a:lnR>
                    <a:lnT w="12700" cap="flat" cmpd="sng" algn="ctr">
                      <a:solidFill>
                        <a:srgbClr val="C3AEA1"/>
                      </a:solidFill>
                      <a:prstDash val="solid"/>
                      <a:round/>
                      <a:headEnd type="none" w="med" len="med"/>
                      <a:tailEnd type="none" w="med" len="med"/>
                    </a:lnT>
                    <a:lnB w="28575" cap="flat" cmpd="sng" algn="ctr">
                      <a:solidFill>
                        <a:srgbClr val="C3AEA1"/>
                      </a:solidFill>
                      <a:prstDash val="solid"/>
                      <a:round/>
                      <a:headEnd type="none" w="med" len="med"/>
                      <a:tailEnd type="none" w="med" len="med"/>
                    </a:lnB>
                  </a:tcPr>
                </a:tc>
                <a:tc>
                  <a:txBody>
                    <a:bodyPr/>
                    <a:lstStyle/>
                    <a:p>
                      <a:pPr>
                        <a:lnSpc>
                          <a:spcPct val="106000"/>
                        </a:lnSpc>
                        <a:spcAft>
                          <a:spcPts val="800"/>
                        </a:spcAft>
                      </a:pPr>
                      <a:r>
                        <a:rPr lang="en-GB" sz="3200" b="0" kern="100"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rPr>
                        <a:t> Factiva</a:t>
                      </a:r>
                      <a:endParaRPr lang="en-GB" sz="3200" b="0"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C3AEA1"/>
                      </a:solidFill>
                      <a:prstDash val="solid"/>
                      <a:round/>
                      <a:headEnd type="none" w="med" len="med"/>
                      <a:tailEnd type="none" w="med" len="med"/>
                    </a:lnL>
                    <a:lnR w="12700" cap="flat" cmpd="sng" algn="ctr">
                      <a:solidFill>
                        <a:srgbClr val="C3AEA1"/>
                      </a:solidFill>
                      <a:prstDash val="solid"/>
                      <a:round/>
                      <a:headEnd type="none" w="med" len="med"/>
                      <a:tailEnd type="none" w="med" len="med"/>
                    </a:lnR>
                    <a:lnT w="12700" cap="flat" cmpd="sng" algn="ctr">
                      <a:solidFill>
                        <a:srgbClr val="C3AEA1"/>
                      </a:solidFill>
                      <a:prstDash val="solid"/>
                      <a:round/>
                      <a:headEnd type="none" w="med" len="med"/>
                      <a:tailEnd type="none" w="med" len="med"/>
                    </a:lnT>
                    <a:lnB w="28575" cap="flat" cmpd="sng" algn="ctr">
                      <a:solidFill>
                        <a:srgbClr val="C3AEA1"/>
                      </a:solidFill>
                      <a:prstDash val="solid"/>
                      <a:round/>
                      <a:headEnd type="none" w="med" len="med"/>
                      <a:tailEnd type="none" w="med" len="med"/>
                    </a:lnB>
                  </a:tcPr>
                </a:tc>
                <a:extLst>
                  <a:ext uri="{0D108BD9-81ED-4DB2-BD59-A6C34878D82A}">
                    <a16:rowId xmlns:a16="http://schemas.microsoft.com/office/drawing/2014/main" val="2233939863"/>
                  </a:ext>
                </a:extLst>
              </a:tr>
              <a:tr h="486266">
                <a:tc>
                  <a:txBody>
                    <a:bodyPr/>
                    <a:lstStyle/>
                    <a:p>
                      <a:pPr>
                        <a:lnSpc>
                          <a:spcPct val="106000"/>
                        </a:lnSpc>
                        <a:spcAft>
                          <a:spcPts val="800"/>
                        </a:spcAft>
                      </a:pPr>
                      <a:r>
                        <a:rPr lang="en-GB" sz="2000" b="1" kern="100" dirty="0">
                          <a:solidFill>
                            <a:srgbClr val="00B050"/>
                          </a:solidFill>
                          <a:effectLst/>
                          <a:latin typeface="Calibri" panose="020F0502020204030204" pitchFamily="34" charset="0"/>
                          <a:ea typeface="Times New Roman" panose="02020603050405020304" pitchFamily="18" charset="0"/>
                          <a:cs typeface="Arial" panose="020B0604020202020204" pitchFamily="34" charset="0"/>
                        </a:rPr>
                        <a:t>Approx. 7,000 international news sources</a:t>
                      </a:r>
                      <a:endParaRPr lang="en-GB" sz="1100" b="1" kern="100"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a:txBody>
                  <a:tcPr marL="130771" marR="130771" marT="9522" marB="0">
                    <a:lnL w="12700" cap="flat" cmpd="sng" algn="ctr">
                      <a:solidFill>
                        <a:srgbClr val="C3AEA1"/>
                      </a:solidFill>
                      <a:prstDash val="solid"/>
                      <a:round/>
                      <a:headEnd type="none" w="med" len="med"/>
                      <a:tailEnd type="none" w="med" len="med"/>
                    </a:lnL>
                    <a:lnR w="12700" cap="flat" cmpd="sng" algn="ctr">
                      <a:solidFill>
                        <a:srgbClr val="C3AEA1"/>
                      </a:solidFill>
                      <a:prstDash val="solid"/>
                      <a:round/>
                      <a:headEnd type="none" w="med" len="med"/>
                      <a:tailEnd type="none" w="med" len="med"/>
                    </a:lnR>
                    <a:lnT w="28575" cap="flat" cmpd="sng" algn="ctr">
                      <a:solidFill>
                        <a:srgbClr val="C3AEA1"/>
                      </a:solidFill>
                      <a:prstDash val="solid"/>
                      <a:round/>
                      <a:headEnd type="none" w="med" len="med"/>
                      <a:tailEnd type="none" w="med" len="med"/>
                    </a:lnT>
                    <a:lnB w="12700" cap="flat" cmpd="sng" algn="ctr">
                      <a:solidFill>
                        <a:srgbClr val="C3AEA1"/>
                      </a:solidFill>
                      <a:prstDash val="solid"/>
                      <a:round/>
                      <a:headEnd type="none" w="med" len="med"/>
                      <a:tailEnd type="none" w="med" len="med"/>
                    </a:lnB>
                  </a:tcPr>
                </a:tc>
                <a:tc>
                  <a:txBody>
                    <a:bodyPr/>
                    <a:lstStyle/>
                    <a:p>
                      <a:pPr>
                        <a:lnSpc>
                          <a:spcPct val="106000"/>
                        </a:lnSpc>
                        <a:spcAft>
                          <a:spcPts val="800"/>
                        </a:spcAft>
                      </a:pPr>
                      <a:r>
                        <a:rPr lang="en-GB" sz="2000" b="1" kern="100" dirty="0" smtClean="0">
                          <a:solidFill>
                            <a:srgbClr val="002060"/>
                          </a:solidFill>
                          <a:effectLst/>
                          <a:latin typeface="Calibri" panose="020F0502020204030204" pitchFamily="34" charset="0"/>
                          <a:ea typeface="Times New Roman" panose="02020603050405020304" pitchFamily="18" charset="0"/>
                          <a:cs typeface="Arial" panose="020B0604020202020204" pitchFamily="34" charset="0"/>
                        </a:rPr>
                        <a:t> Approx</a:t>
                      </a:r>
                      <a:r>
                        <a:rPr lang="en-GB" sz="2000" b="1" kern="100" dirty="0">
                          <a:solidFill>
                            <a:srgbClr val="002060"/>
                          </a:solidFill>
                          <a:effectLst/>
                          <a:latin typeface="Calibri" panose="020F0502020204030204" pitchFamily="34" charset="0"/>
                          <a:ea typeface="Times New Roman" panose="02020603050405020304" pitchFamily="18" charset="0"/>
                          <a:cs typeface="Arial" panose="020B0604020202020204" pitchFamily="34" charset="0"/>
                        </a:rPr>
                        <a:t>. 30,000 international news sources</a:t>
                      </a:r>
                      <a:endParaRPr lang="en-GB" sz="1100" b="1"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C3AEA1"/>
                      </a:solidFill>
                      <a:prstDash val="solid"/>
                      <a:round/>
                      <a:headEnd type="none" w="med" len="med"/>
                      <a:tailEnd type="none" w="med" len="med"/>
                    </a:lnL>
                    <a:lnR w="12700" cap="flat" cmpd="sng" algn="ctr">
                      <a:solidFill>
                        <a:srgbClr val="C3AEA1"/>
                      </a:solidFill>
                      <a:prstDash val="solid"/>
                      <a:round/>
                      <a:headEnd type="none" w="med" len="med"/>
                      <a:tailEnd type="none" w="med" len="med"/>
                    </a:lnR>
                    <a:lnT w="28575" cap="flat" cmpd="sng" algn="ctr">
                      <a:solidFill>
                        <a:srgbClr val="C3AEA1"/>
                      </a:solidFill>
                      <a:prstDash val="solid"/>
                      <a:round/>
                      <a:headEnd type="none" w="med" len="med"/>
                      <a:tailEnd type="none" w="med" len="med"/>
                    </a:lnT>
                    <a:lnB w="12700" cap="flat" cmpd="sng" algn="ctr">
                      <a:solidFill>
                        <a:srgbClr val="C3AEA1"/>
                      </a:solidFill>
                      <a:prstDash val="solid"/>
                      <a:round/>
                      <a:headEnd type="none" w="med" len="med"/>
                      <a:tailEnd type="none" w="med" len="med"/>
                    </a:lnB>
                  </a:tcPr>
                </a:tc>
                <a:extLst>
                  <a:ext uri="{0D108BD9-81ED-4DB2-BD59-A6C34878D82A}">
                    <a16:rowId xmlns:a16="http://schemas.microsoft.com/office/drawing/2014/main" val="1035380308"/>
                  </a:ext>
                </a:extLst>
              </a:tr>
              <a:tr h="483726">
                <a:tc>
                  <a:txBody>
                    <a:bodyPr/>
                    <a:lstStyle/>
                    <a:p>
                      <a:pPr>
                        <a:lnSpc>
                          <a:spcPct val="106000"/>
                        </a:lnSpc>
                        <a:spcAft>
                          <a:spcPts val="800"/>
                        </a:spcAft>
                      </a:pPr>
                      <a:r>
                        <a:rPr lang="en-GB" sz="2000" b="1" kern="100" dirty="0">
                          <a:solidFill>
                            <a:srgbClr val="00B050"/>
                          </a:solidFill>
                          <a:effectLst/>
                          <a:latin typeface="Calibri" panose="020F0502020204030204" pitchFamily="34" charset="0"/>
                          <a:ea typeface="Times New Roman" panose="02020603050405020304" pitchFamily="18" charset="0"/>
                          <a:cs typeface="Arial" panose="020B0604020202020204" pitchFamily="34" charset="0"/>
                        </a:rPr>
                        <a:t>General newspapers and magazines</a:t>
                      </a:r>
                      <a:endParaRPr lang="en-GB" sz="1100" b="1" kern="100"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a:txBody>
                  <a:tcPr marL="130771" marR="130771" marT="9522" marB="0">
                    <a:lnL w="12700" cap="flat" cmpd="sng" algn="ctr">
                      <a:solidFill>
                        <a:srgbClr val="C3AEA1"/>
                      </a:solidFill>
                      <a:prstDash val="solid"/>
                      <a:round/>
                      <a:headEnd type="none" w="med" len="med"/>
                      <a:tailEnd type="none" w="med" len="med"/>
                    </a:lnL>
                    <a:lnR w="12700" cap="flat" cmpd="sng" algn="ctr">
                      <a:solidFill>
                        <a:srgbClr val="C3AEA1"/>
                      </a:solidFill>
                      <a:prstDash val="solid"/>
                      <a:round/>
                      <a:headEnd type="none" w="med" len="med"/>
                      <a:tailEnd type="none" w="med" len="med"/>
                    </a:lnR>
                    <a:lnT w="12700" cap="flat" cmpd="sng" algn="ctr">
                      <a:solidFill>
                        <a:srgbClr val="C3AEA1"/>
                      </a:solidFill>
                      <a:prstDash val="solid"/>
                      <a:round/>
                      <a:headEnd type="none" w="med" len="med"/>
                      <a:tailEnd type="none" w="med" len="med"/>
                    </a:lnT>
                    <a:lnB w="12700" cap="flat" cmpd="sng" algn="ctr">
                      <a:solidFill>
                        <a:srgbClr val="C3AEA1"/>
                      </a:solidFill>
                      <a:prstDash val="solid"/>
                      <a:round/>
                      <a:headEnd type="none" w="med" len="med"/>
                      <a:tailEnd type="none" w="med" len="med"/>
                    </a:lnB>
                  </a:tcPr>
                </a:tc>
                <a:tc>
                  <a:txBody>
                    <a:bodyPr/>
                    <a:lstStyle/>
                    <a:p>
                      <a:pPr>
                        <a:lnSpc>
                          <a:spcPct val="106000"/>
                        </a:lnSpc>
                        <a:spcAft>
                          <a:spcPts val="800"/>
                        </a:spcAft>
                      </a:pPr>
                      <a:r>
                        <a:rPr lang="en-GB" sz="2000" b="1" kern="100" dirty="0" smtClean="0">
                          <a:solidFill>
                            <a:srgbClr val="002060"/>
                          </a:solidFill>
                          <a:effectLst/>
                          <a:latin typeface="Calibri" panose="020F0502020204030204" pitchFamily="34" charset="0"/>
                          <a:ea typeface="Times New Roman" panose="02020603050405020304" pitchFamily="18" charset="0"/>
                          <a:cs typeface="Arial" panose="020B0604020202020204" pitchFamily="34" charset="0"/>
                        </a:rPr>
                        <a:t> Newspapers</a:t>
                      </a:r>
                      <a:r>
                        <a:rPr lang="en-GB" sz="2000" b="1" kern="100" dirty="0">
                          <a:solidFill>
                            <a:srgbClr val="002060"/>
                          </a:solidFill>
                          <a:effectLst/>
                          <a:latin typeface="Calibri" panose="020F0502020204030204" pitchFamily="34" charset="0"/>
                          <a:ea typeface="Times New Roman" panose="02020603050405020304" pitchFamily="18" charset="0"/>
                          <a:cs typeface="Arial" panose="020B0604020202020204" pitchFamily="34" charset="0"/>
                        </a:rPr>
                        <a:t>, newswires, news releases</a:t>
                      </a:r>
                      <a:endParaRPr lang="en-GB" sz="1100" b="1"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C3AEA1"/>
                      </a:solidFill>
                      <a:prstDash val="solid"/>
                      <a:round/>
                      <a:headEnd type="none" w="med" len="med"/>
                      <a:tailEnd type="none" w="med" len="med"/>
                    </a:lnL>
                    <a:lnR w="12700" cap="flat" cmpd="sng" algn="ctr">
                      <a:solidFill>
                        <a:srgbClr val="C3AEA1"/>
                      </a:solidFill>
                      <a:prstDash val="solid"/>
                      <a:round/>
                      <a:headEnd type="none" w="med" len="med"/>
                      <a:tailEnd type="none" w="med" len="med"/>
                    </a:lnR>
                    <a:lnT w="12700" cap="flat" cmpd="sng" algn="ctr">
                      <a:solidFill>
                        <a:srgbClr val="C3AEA1"/>
                      </a:solidFill>
                      <a:prstDash val="solid"/>
                      <a:round/>
                      <a:headEnd type="none" w="med" len="med"/>
                      <a:tailEnd type="none" w="med" len="med"/>
                    </a:lnT>
                    <a:lnB w="12700" cap="flat" cmpd="sng" algn="ctr">
                      <a:solidFill>
                        <a:srgbClr val="C3AEA1"/>
                      </a:solidFill>
                      <a:prstDash val="solid"/>
                      <a:round/>
                      <a:headEnd type="none" w="med" len="med"/>
                      <a:tailEnd type="none" w="med" len="med"/>
                    </a:lnB>
                  </a:tcPr>
                </a:tc>
                <a:extLst>
                  <a:ext uri="{0D108BD9-81ED-4DB2-BD59-A6C34878D82A}">
                    <a16:rowId xmlns:a16="http://schemas.microsoft.com/office/drawing/2014/main" val="918951946"/>
                  </a:ext>
                </a:extLst>
              </a:tr>
              <a:tr h="392948">
                <a:tc>
                  <a:txBody>
                    <a:bodyPr/>
                    <a:lstStyle/>
                    <a:p>
                      <a:pPr>
                        <a:lnSpc>
                          <a:spcPct val="106000"/>
                        </a:lnSpc>
                        <a:spcAft>
                          <a:spcPts val="800"/>
                        </a:spcAft>
                      </a:pPr>
                      <a:r>
                        <a:rPr lang="en-GB" sz="2000" b="1" kern="100" dirty="0">
                          <a:solidFill>
                            <a:srgbClr val="00B050"/>
                          </a:solidFill>
                          <a:effectLst/>
                          <a:latin typeface="Calibri" panose="020F0502020204030204" pitchFamily="34" charset="0"/>
                          <a:ea typeface="Times New Roman" panose="02020603050405020304" pitchFamily="18" charset="0"/>
                          <a:cs typeface="Arial" panose="020B0604020202020204" pitchFamily="34" charset="0"/>
                        </a:rPr>
                        <a:t>Page images/layout and text</a:t>
                      </a:r>
                      <a:endParaRPr lang="en-GB" sz="1100" b="1" kern="100"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a:txBody>
                  <a:tcPr marL="130771" marR="130771" marT="9522" marB="0">
                    <a:lnL w="12700" cap="flat" cmpd="sng" algn="ctr">
                      <a:solidFill>
                        <a:srgbClr val="C3AEA1"/>
                      </a:solidFill>
                      <a:prstDash val="solid"/>
                      <a:round/>
                      <a:headEnd type="none" w="med" len="med"/>
                      <a:tailEnd type="none" w="med" len="med"/>
                    </a:lnL>
                    <a:lnR w="12700" cap="flat" cmpd="sng" algn="ctr">
                      <a:solidFill>
                        <a:srgbClr val="C3AEA1"/>
                      </a:solidFill>
                      <a:prstDash val="solid"/>
                      <a:round/>
                      <a:headEnd type="none" w="med" len="med"/>
                      <a:tailEnd type="none" w="med" len="med"/>
                    </a:lnR>
                    <a:lnT w="12700" cap="flat" cmpd="sng" algn="ctr">
                      <a:solidFill>
                        <a:srgbClr val="C3AEA1"/>
                      </a:solidFill>
                      <a:prstDash val="solid"/>
                      <a:round/>
                      <a:headEnd type="none" w="med" len="med"/>
                      <a:tailEnd type="none" w="med" len="med"/>
                    </a:lnT>
                    <a:lnB w="12700" cap="flat" cmpd="sng" algn="ctr">
                      <a:solidFill>
                        <a:srgbClr val="C3AEA1"/>
                      </a:solidFill>
                      <a:prstDash val="solid"/>
                      <a:round/>
                      <a:headEnd type="none" w="med" len="med"/>
                      <a:tailEnd type="none" w="med" len="med"/>
                    </a:lnB>
                  </a:tcPr>
                </a:tc>
                <a:tc>
                  <a:txBody>
                    <a:bodyPr/>
                    <a:lstStyle/>
                    <a:p>
                      <a:pPr>
                        <a:lnSpc>
                          <a:spcPct val="106000"/>
                        </a:lnSpc>
                        <a:spcAft>
                          <a:spcPts val="800"/>
                        </a:spcAft>
                      </a:pPr>
                      <a:r>
                        <a:rPr lang="en-GB" sz="2000" b="1" kern="100" dirty="0" smtClean="0">
                          <a:solidFill>
                            <a:srgbClr val="002060"/>
                          </a:solidFill>
                          <a:effectLst/>
                          <a:latin typeface="Calibri" panose="020F0502020204030204" pitchFamily="34" charset="0"/>
                          <a:ea typeface="Times New Roman" panose="02020603050405020304" pitchFamily="18" charset="0"/>
                          <a:cs typeface="Arial" panose="020B0604020202020204" pitchFamily="34" charset="0"/>
                        </a:rPr>
                        <a:t> Text </a:t>
                      </a:r>
                      <a:r>
                        <a:rPr lang="en-GB" sz="2000" b="1" kern="100" dirty="0">
                          <a:solidFill>
                            <a:srgbClr val="002060"/>
                          </a:solidFill>
                          <a:effectLst/>
                          <a:latin typeface="Calibri" panose="020F0502020204030204" pitchFamily="34" charset="0"/>
                          <a:ea typeface="Times New Roman" panose="02020603050405020304" pitchFamily="18" charset="0"/>
                          <a:cs typeface="Arial" panose="020B0604020202020204" pitchFamily="34" charset="0"/>
                        </a:rPr>
                        <a:t>only</a:t>
                      </a:r>
                      <a:endParaRPr lang="en-GB" sz="1100" b="1"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C3AEA1"/>
                      </a:solidFill>
                      <a:prstDash val="solid"/>
                      <a:round/>
                      <a:headEnd type="none" w="med" len="med"/>
                      <a:tailEnd type="none" w="med" len="med"/>
                    </a:lnL>
                    <a:lnR w="12700" cap="flat" cmpd="sng" algn="ctr">
                      <a:solidFill>
                        <a:srgbClr val="C3AEA1"/>
                      </a:solidFill>
                      <a:prstDash val="solid"/>
                      <a:round/>
                      <a:headEnd type="none" w="med" len="med"/>
                      <a:tailEnd type="none" w="med" len="med"/>
                    </a:lnR>
                    <a:lnT w="12700" cap="flat" cmpd="sng" algn="ctr">
                      <a:solidFill>
                        <a:srgbClr val="C3AEA1"/>
                      </a:solidFill>
                      <a:prstDash val="solid"/>
                      <a:round/>
                      <a:headEnd type="none" w="med" len="med"/>
                      <a:tailEnd type="none" w="med" len="med"/>
                    </a:lnT>
                    <a:lnB w="12700" cap="flat" cmpd="sng" algn="ctr">
                      <a:solidFill>
                        <a:srgbClr val="C3AEA1"/>
                      </a:solidFill>
                      <a:prstDash val="solid"/>
                      <a:round/>
                      <a:headEnd type="none" w="med" len="med"/>
                      <a:tailEnd type="none" w="med" len="med"/>
                    </a:lnB>
                  </a:tcPr>
                </a:tc>
                <a:extLst>
                  <a:ext uri="{0D108BD9-81ED-4DB2-BD59-A6C34878D82A}">
                    <a16:rowId xmlns:a16="http://schemas.microsoft.com/office/drawing/2014/main" val="3718342077"/>
                  </a:ext>
                </a:extLst>
              </a:tr>
              <a:tr h="392948">
                <a:tc>
                  <a:txBody>
                    <a:bodyPr/>
                    <a:lstStyle/>
                    <a:p>
                      <a:pPr>
                        <a:lnSpc>
                          <a:spcPct val="106000"/>
                        </a:lnSpc>
                        <a:spcAft>
                          <a:spcPts val="800"/>
                        </a:spcAft>
                      </a:pPr>
                      <a:r>
                        <a:rPr lang="en-GB" sz="2000" b="1" kern="100" dirty="0">
                          <a:solidFill>
                            <a:srgbClr val="00B050"/>
                          </a:solidFill>
                          <a:effectLst/>
                          <a:latin typeface="Calibri" panose="020F0502020204030204" pitchFamily="34" charset="0"/>
                          <a:ea typeface="Times New Roman" panose="02020603050405020304" pitchFamily="18" charset="0"/>
                          <a:cs typeface="Arial" panose="020B0604020202020204" pitchFamily="34" charset="0"/>
                        </a:rPr>
                        <a:t>90-day coverage (varie)</a:t>
                      </a:r>
                      <a:endParaRPr lang="en-GB" sz="1100" b="1" kern="100"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a:txBody>
                  <a:tcPr marL="130771" marR="130771" marT="9522" marB="0">
                    <a:lnL w="12700" cap="flat" cmpd="sng" algn="ctr">
                      <a:solidFill>
                        <a:srgbClr val="C3AEA1"/>
                      </a:solidFill>
                      <a:prstDash val="solid"/>
                      <a:round/>
                      <a:headEnd type="none" w="med" len="med"/>
                      <a:tailEnd type="none" w="med" len="med"/>
                    </a:lnL>
                    <a:lnR w="12700" cap="flat" cmpd="sng" algn="ctr">
                      <a:solidFill>
                        <a:srgbClr val="C3AEA1"/>
                      </a:solidFill>
                      <a:prstDash val="solid"/>
                      <a:round/>
                      <a:headEnd type="none" w="med" len="med"/>
                      <a:tailEnd type="none" w="med" len="med"/>
                    </a:lnR>
                    <a:lnT w="12700" cap="flat" cmpd="sng" algn="ctr">
                      <a:solidFill>
                        <a:srgbClr val="C3AEA1"/>
                      </a:solidFill>
                      <a:prstDash val="solid"/>
                      <a:round/>
                      <a:headEnd type="none" w="med" len="med"/>
                      <a:tailEnd type="none" w="med" len="med"/>
                    </a:lnT>
                    <a:lnB w="12700" cap="flat" cmpd="sng" algn="ctr">
                      <a:solidFill>
                        <a:srgbClr val="C3AEA1"/>
                      </a:solidFill>
                      <a:prstDash val="solid"/>
                      <a:round/>
                      <a:headEnd type="none" w="med" len="med"/>
                      <a:tailEnd type="none" w="med" len="med"/>
                    </a:lnB>
                  </a:tcPr>
                </a:tc>
                <a:tc>
                  <a:txBody>
                    <a:bodyPr/>
                    <a:lstStyle/>
                    <a:p>
                      <a:pPr>
                        <a:lnSpc>
                          <a:spcPct val="106000"/>
                        </a:lnSpc>
                        <a:spcAft>
                          <a:spcPts val="800"/>
                        </a:spcAft>
                      </a:pPr>
                      <a:r>
                        <a:rPr lang="en-GB" sz="2000" b="1" kern="100" dirty="0" smtClean="0">
                          <a:solidFill>
                            <a:srgbClr val="002060"/>
                          </a:solidFill>
                          <a:effectLst/>
                          <a:latin typeface="Calibri" panose="020F0502020204030204" pitchFamily="34" charset="0"/>
                          <a:ea typeface="Times New Roman" panose="02020603050405020304" pitchFamily="18" charset="0"/>
                          <a:cs typeface="Arial" panose="020B0604020202020204" pitchFamily="34" charset="0"/>
                        </a:rPr>
                        <a:t> 35-year </a:t>
                      </a:r>
                      <a:r>
                        <a:rPr lang="en-GB" sz="2000" b="1" kern="100" dirty="0">
                          <a:solidFill>
                            <a:srgbClr val="002060"/>
                          </a:solidFill>
                          <a:effectLst/>
                          <a:latin typeface="Calibri" panose="020F0502020204030204" pitchFamily="34" charset="0"/>
                          <a:ea typeface="Times New Roman" panose="02020603050405020304" pitchFamily="18" charset="0"/>
                          <a:cs typeface="Arial" panose="020B0604020202020204" pitchFamily="34" charset="0"/>
                        </a:rPr>
                        <a:t>coverage (varie)</a:t>
                      </a:r>
                      <a:endParaRPr lang="en-GB" sz="1100" b="1"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C3AEA1"/>
                      </a:solidFill>
                      <a:prstDash val="solid"/>
                      <a:round/>
                      <a:headEnd type="none" w="med" len="med"/>
                      <a:tailEnd type="none" w="med" len="med"/>
                    </a:lnL>
                    <a:lnR w="12700" cap="flat" cmpd="sng" algn="ctr">
                      <a:solidFill>
                        <a:srgbClr val="C3AEA1"/>
                      </a:solidFill>
                      <a:prstDash val="solid"/>
                      <a:round/>
                      <a:headEnd type="none" w="med" len="med"/>
                      <a:tailEnd type="none" w="med" len="med"/>
                    </a:lnR>
                    <a:lnT w="12700" cap="flat" cmpd="sng" algn="ctr">
                      <a:solidFill>
                        <a:srgbClr val="C3AEA1"/>
                      </a:solidFill>
                      <a:prstDash val="solid"/>
                      <a:round/>
                      <a:headEnd type="none" w="med" len="med"/>
                      <a:tailEnd type="none" w="med" len="med"/>
                    </a:lnT>
                    <a:lnB w="12700" cap="flat" cmpd="sng" algn="ctr">
                      <a:solidFill>
                        <a:srgbClr val="C3AEA1"/>
                      </a:solidFill>
                      <a:prstDash val="solid"/>
                      <a:round/>
                      <a:headEnd type="none" w="med" len="med"/>
                      <a:tailEnd type="none" w="med" len="med"/>
                    </a:lnB>
                  </a:tcPr>
                </a:tc>
                <a:extLst>
                  <a:ext uri="{0D108BD9-81ED-4DB2-BD59-A6C34878D82A}">
                    <a16:rowId xmlns:a16="http://schemas.microsoft.com/office/drawing/2014/main" val="263247660"/>
                  </a:ext>
                </a:extLst>
              </a:tr>
              <a:tr h="392948">
                <a:tc>
                  <a:txBody>
                    <a:bodyPr/>
                    <a:lstStyle/>
                    <a:p>
                      <a:pPr>
                        <a:lnSpc>
                          <a:spcPct val="106000"/>
                        </a:lnSpc>
                        <a:spcAft>
                          <a:spcPts val="800"/>
                        </a:spcAft>
                      </a:pPr>
                      <a:r>
                        <a:rPr lang="en-GB" sz="2000" b="1" kern="100" dirty="0">
                          <a:solidFill>
                            <a:srgbClr val="00B050"/>
                          </a:solidFill>
                          <a:effectLst/>
                          <a:latin typeface="Calibri" panose="020F0502020204030204" pitchFamily="34" charset="0"/>
                          <a:ea typeface="Times New Roman" panose="02020603050405020304" pitchFamily="18" charset="0"/>
                          <a:cs typeface="Arial" panose="020B0604020202020204" pitchFamily="34" charset="0"/>
                        </a:rPr>
                        <a:t>Basic search</a:t>
                      </a:r>
                      <a:endParaRPr lang="en-GB" sz="1100" b="1" kern="100"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a:txBody>
                  <a:tcPr marL="130771" marR="130771" marT="9522" marB="0">
                    <a:lnL w="12700" cap="flat" cmpd="sng" algn="ctr">
                      <a:solidFill>
                        <a:srgbClr val="C3AEA1"/>
                      </a:solidFill>
                      <a:prstDash val="solid"/>
                      <a:round/>
                      <a:headEnd type="none" w="med" len="med"/>
                      <a:tailEnd type="none" w="med" len="med"/>
                    </a:lnL>
                    <a:lnR w="12700" cap="flat" cmpd="sng" algn="ctr">
                      <a:solidFill>
                        <a:srgbClr val="C3AEA1"/>
                      </a:solidFill>
                      <a:prstDash val="solid"/>
                      <a:round/>
                      <a:headEnd type="none" w="med" len="med"/>
                      <a:tailEnd type="none" w="med" len="med"/>
                    </a:lnR>
                    <a:lnT w="12700" cap="flat" cmpd="sng" algn="ctr">
                      <a:solidFill>
                        <a:srgbClr val="C3AEA1"/>
                      </a:solidFill>
                      <a:prstDash val="solid"/>
                      <a:round/>
                      <a:headEnd type="none" w="med" len="med"/>
                      <a:tailEnd type="none" w="med" len="med"/>
                    </a:lnT>
                    <a:lnB w="12700" cap="flat" cmpd="sng" algn="ctr">
                      <a:solidFill>
                        <a:srgbClr val="C3AEA1"/>
                      </a:solidFill>
                      <a:prstDash val="solid"/>
                      <a:round/>
                      <a:headEnd type="none" w="med" len="med"/>
                      <a:tailEnd type="none" w="med" len="med"/>
                    </a:lnB>
                  </a:tcPr>
                </a:tc>
                <a:tc>
                  <a:txBody>
                    <a:bodyPr/>
                    <a:lstStyle/>
                    <a:p>
                      <a:pPr>
                        <a:lnSpc>
                          <a:spcPct val="106000"/>
                        </a:lnSpc>
                        <a:spcAft>
                          <a:spcPts val="800"/>
                        </a:spcAft>
                      </a:pPr>
                      <a:r>
                        <a:rPr lang="en-GB" sz="2000" b="1" kern="100" dirty="0" smtClean="0">
                          <a:solidFill>
                            <a:srgbClr val="002060"/>
                          </a:solidFill>
                          <a:effectLst/>
                          <a:latin typeface="Calibri" panose="020F0502020204030204" pitchFamily="34" charset="0"/>
                          <a:ea typeface="Times New Roman" panose="02020603050405020304" pitchFamily="18" charset="0"/>
                          <a:cs typeface="Arial" panose="020B0604020202020204" pitchFamily="34" charset="0"/>
                        </a:rPr>
                        <a:t> Advanced </a:t>
                      </a:r>
                      <a:r>
                        <a:rPr lang="en-GB" sz="2000" b="1" kern="100" dirty="0">
                          <a:solidFill>
                            <a:srgbClr val="002060"/>
                          </a:solidFill>
                          <a:effectLst/>
                          <a:latin typeface="Calibri" panose="020F0502020204030204" pitchFamily="34" charset="0"/>
                          <a:ea typeface="Times New Roman" panose="02020603050405020304" pitchFamily="18" charset="0"/>
                          <a:cs typeface="Arial" panose="020B0604020202020204" pitchFamily="34" charset="0"/>
                        </a:rPr>
                        <a:t>search</a:t>
                      </a:r>
                      <a:endParaRPr lang="en-GB" sz="1100" b="1"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C3AEA1"/>
                      </a:solidFill>
                      <a:prstDash val="solid"/>
                      <a:round/>
                      <a:headEnd type="none" w="med" len="med"/>
                      <a:tailEnd type="none" w="med" len="med"/>
                    </a:lnL>
                    <a:lnR w="12700" cap="flat" cmpd="sng" algn="ctr">
                      <a:solidFill>
                        <a:srgbClr val="C3AEA1"/>
                      </a:solidFill>
                      <a:prstDash val="solid"/>
                      <a:round/>
                      <a:headEnd type="none" w="med" len="med"/>
                      <a:tailEnd type="none" w="med" len="med"/>
                    </a:lnR>
                    <a:lnT w="12700" cap="flat" cmpd="sng" algn="ctr">
                      <a:solidFill>
                        <a:srgbClr val="C3AEA1"/>
                      </a:solidFill>
                      <a:prstDash val="solid"/>
                      <a:round/>
                      <a:headEnd type="none" w="med" len="med"/>
                      <a:tailEnd type="none" w="med" len="med"/>
                    </a:lnT>
                    <a:lnB w="12700" cap="flat" cmpd="sng" algn="ctr">
                      <a:solidFill>
                        <a:srgbClr val="C3AEA1"/>
                      </a:solidFill>
                      <a:prstDash val="solid"/>
                      <a:round/>
                      <a:headEnd type="none" w="med" len="med"/>
                      <a:tailEnd type="none" w="med" len="med"/>
                    </a:lnB>
                  </a:tcPr>
                </a:tc>
                <a:extLst>
                  <a:ext uri="{0D108BD9-81ED-4DB2-BD59-A6C34878D82A}">
                    <a16:rowId xmlns:a16="http://schemas.microsoft.com/office/drawing/2014/main" val="1834559798"/>
                  </a:ext>
                </a:extLst>
              </a:tr>
              <a:tr h="392948">
                <a:tc>
                  <a:txBody>
                    <a:bodyPr/>
                    <a:lstStyle/>
                    <a:p>
                      <a:pPr>
                        <a:lnSpc>
                          <a:spcPct val="106000"/>
                        </a:lnSpc>
                        <a:spcAft>
                          <a:spcPts val="800"/>
                        </a:spcAft>
                      </a:pPr>
                      <a:r>
                        <a:rPr lang="it-IT" sz="2000" b="1" kern="100" dirty="0">
                          <a:solidFill>
                            <a:srgbClr val="00B050"/>
                          </a:solidFill>
                          <a:effectLst/>
                          <a:latin typeface="Calibri" panose="020F0502020204030204" pitchFamily="34" charset="0"/>
                          <a:ea typeface="Times New Roman" panose="02020603050405020304" pitchFamily="18" charset="0"/>
                          <a:cs typeface="Arial" panose="020B0604020202020204" pitchFamily="34" charset="0"/>
                        </a:rPr>
                        <a:t>Via mobile app, desktop, laptop</a:t>
                      </a:r>
                      <a:endParaRPr lang="en-GB" sz="1100" b="1" kern="100"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a:txBody>
                  <a:tcPr marL="130771" marR="130771" marT="9522" marB="0">
                    <a:lnL w="12700" cap="flat" cmpd="sng" algn="ctr">
                      <a:solidFill>
                        <a:srgbClr val="C3AEA1"/>
                      </a:solidFill>
                      <a:prstDash val="solid"/>
                      <a:round/>
                      <a:headEnd type="none" w="med" len="med"/>
                      <a:tailEnd type="none" w="med" len="med"/>
                    </a:lnL>
                    <a:lnR w="12700" cap="flat" cmpd="sng" algn="ctr">
                      <a:solidFill>
                        <a:srgbClr val="C3AEA1"/>
                      </a:solidFill>
                      <a:prstDash val="solid"/>
                      <a:round/>
                      <a:headEnd type="none" w="med" len="med"/>
                      <a:tailEnd type="none" w="med" len="med"/>
                    </a:lnR>
                    <a:lnT w="12700" cap="flat" cmpd="sng" algn="ctr">
                      <a:solidFill>
                        <a:srgbClr val="C3AEA1"/>
                      </a:solidFill>
                      <a:prstDash val="solid"/>
                      <a:round/>
                      <a:headEnd type="none" w="med" len="med"/>
                      <a:tailEnd type="none" w="med" len="med"/>
                    </a:lnT>
                    <a:lnB w="12700" cap="flat" cmpd="sng" algn="ctr">
                      <a:solidFill>
                        <a:srgbClr val="C3AEA1"/>
                      </a:solidFill>
                      <a:prstDash val="solid"/>
                      <a:round/>
                      <a:headEnd type="none" w="med" len="med"/>
                      <a:tailEnd type="none" w="med" len="med"/>
                    </a:lnB>
                  </a:tcPr>
                </a:tc>
                <a:tc>
                  <a:txBody>
                    <a:bodyPr/>
                    <a:lstStyle/>
                    <a:p>
                      <a:pPr>
                        <a:lnSpc>
                          <a:spcPct val="106000"/>
                        </a:lnSpc>
                        <a:spcAft>
                          <a:spcPts val="800"/>
                        </a:spcAft>
                      </a:pPr>
                      <a:r>
                        <a:rPr lang="en-GB" sz="2000" b="1" kern="100" dirty="0" smtClean="0">
                          <a:solidFill>
                            <a:srgbClr val="002060"/>
                          </a:solidFill>
                          <a:effectLst/>
                          <a:latin typeface="Calibri" panose="020F0502020204030204" pitchFamily="34" charset="0"/>
                          <a:ea typeface="Times New Roman" panose="02020603050405020304" pitchFamily="18" charset="0"/>
                          <a:cs typeface="Arial" panose="020B0604020202020204" pitchFamily="34" charset="0"/>
                        </a:rPr>
                        <a:t> Via </a:t>
                      </a:r>
                      <a:r>
                        <a:rPr lang="en-GB" sz="2000" b="1" kern="100" dirty="0">
                          <a:solidFill>
                            <a:srgbClr val="002060"/>
                          </a:solidFill>
                          <a:effectLst/>
                          <a:latin typeface="Calibri" panose="020F0502020204030204" pitchFamily="34" charset="0"/>
                          <a:ea typeface="Times New Roman" panose="02020603050405020304" pitchFamily="18" charset="0"/>
                          <a:cs typeface="Arial" panose="020B0604020202020204" pitchFamily="34" charset="0"/>
                        </a:rPr>
                        <a:t>desktop, laptop</a:t>
                      </a:r>
                      <a:endParaRPr lang="en-GB" sz="1100" b="1"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C3AEA1"/>
                      </a:solidFill>
                      <a:prstDash val="solid"/>
                      <a:round/>
                      <a:headEnd type="none" w="med" len="med"/>
                      <a:tailEnd type="none" w="med" len="med"/>
                    </a:lnL>
                    <a:lnR w="12700" cap="flat" cmpd="sng" algn="ctr">
                      <a:solidFill>
                        <a:srgbClr val="C3AEA1"/>
                      </a:solidFill>
                      <a:prstDash val="solid"/>
                      <a:round/>
                      <a:headEnd type="none" w="med" len="med"/>
                      <a:tailEnd type="none" w="med" len="med"/>
                    </a:lnR>
                    <a:lnT w="12700" cap="flat" cmpd="sng" algn="ctr">
                      <a:solidFill>
                        <a:srgbClr val="C3AEA1"/>
                      </a:solidFill>
                      <a:prstDash val="solid"/>
                      <a:round/>
                      <a:headEnd type="none" w="med" len="med"/>
                      <a:tailEnd type="none" w="med" len="med"/>
                    </a:lnT>
                    <a:lnB w="12700" cap="flat" cmpd="sng" algn="ctr">
                      <a:solidFill>
                        <a:srgbClr val="C3AEA1"/>
                      </a:solidFill>
                      <a:prstDash val="solid"/>
                      <a:round/>
                      <a:headEnd type="none" w="med" len="med"/>
                      <a:tailEnd type="none" w="med" len="med"/>
                    </a:lnB>
                  </a:tcPr>
                </a:tc>
                <a:extLst>
                  <a:ext uri="{0D108BD9-81ED-4DB2-BD59-A6C34878D82A}">
                    <a16:rowId xmlns:a16="http://schemas.microsoft.com/office/drawing/2014/main" val="4162613364"/>
                  </a:ext>
                </a:extLst>
              </a:tr>
            </a:tbl>
          </a:graphicData>
        </a:graphic>
      </p:graphicFrame>
    </p:spTree>
    <p:extLst>
      <p:ext uri="{BB962C8B-B14F-4D97-AF65-F5344CB8AC3E}">
        <p14:creationId xmlns:p14="http://schemas.microsoft.com/office/powerpoint/2010/main" val="20100319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21</a:t>
            </a:fld>
            <a:endParaRPr lang="es-ES" dirty="0"/>
          </a:p>
        </p:txBody>
      </p:sp>
      <p:pic>
        <p:nvPicPr>
          <p:cNvPr id="2" name="Picture 1"/>
          <p:cNvPicPr>
            <a:picLocks noChangeAspect="1"/>
          </p:cNvPicPr>
          <p:nvPr/>
        </p:nvPicPr>
        <p:blipFill>
          <a:blip r:embed="rId2"/>
          <a:stretch>
            <a:fillRect/>
          </a:stretch>
        </p:blipFill>
        <p:spPr>
          <a:xfrm>
            <a:off x="306014" y="212772"/>
            <a:ext cx="8459953" cy="6353109"/>
          </a:xfrm>
          <a:prstGeom prst="rect">
            <a:avLst/>
          </a:prstGeom>
        </p:spPr>
      </p:pic>
      <p:pic>
        <p:nvPicPr>
          <p:cNvPr id="3" name="Picture 2"/>
          <p:cNvPicPr>
            <a:picLocks noChangeAspect="1"/>
          </p:cNvPicPr>
          <p:nvPr/>
        </p:nvPicPr>
        <p:blipFill>
          <a:blip r:embed="rId3"/>
          <a:stretch>
            <a:fillRect/>
          </a:stretch>
        </p:blipFill>
        <p:spPr>
          <a:xfrm>
            <a:off x="9434515" y="5764611"/>
            <a:ext cx="1305107" cy="714475"/>
          </a:xfrm>
          <a:prstGeom prst="rect">
            <a:avLst/>
          </a:prstGeom>
        </p:spPr>
      </p:pic>
      <p:pic>
        <p:nvPicPr>
          <p:cNvPr id="5" name="Picture 4"/>
          <p:cNvPicPr>
            <a:picLocks noChangeAspect="1"/>
          </p:cNvPicPr>
          <p:nvPr/>
        </p:nvPicPr>
        <p:blipFill>
          <a:blip r:embed="rId4"/>
          <a:stretch>
            <a:fillRect/>
          </a:stretch>
        </p:blipFill>
        <p:spPr>
          <a:xfrm>
            <a:off x="9039172" y="5848683"/>
            <a:ext cx="790685" cy="647790"/>
          </a:xfrm>
          <a:prstGeom prst="rect">
            <a:avLst/>
          </a:prstGeom>
        </p:spPr>
      </p:pic>
      <p:pic>
        <p:nvPicPr>
          <p:cNvPr id="6" name="Picture 5">
            <a:hlinkClick r:id="rId5"/>
          </p:cNvPr>
          <p:cNvPicPr>
            <a:picLocks noChangeAspect="1"/>
          </p:cNvPicPr>
          <p:nvPr/>
        </p:nvPicPr>
        <p:blipFill>
          <a:blip r:embed="rId6"/>
          <a:stretch>
            <a:fillRect/>
          </a:stretch>
        </p:blipFill>
        <p:spPr>
          <a:xfrm>
            <a:off x="10593350" y="5929496"/>
            <a:ext cx="463336" cy="566977"/>
          </a:xfrm>
          <a:prstGeom prst="rect">
            <a:avLst/>
          </a:prstGeom>
        </p:spPr>
      </p:pic>
    </p:spTree>
    <p:extLst>
      <p:ext uri="{BB962C8B-B14F-4D97-AF65-F5344CB8AC3E}">
        <p14:creationId xmlns:p14="http://schemas.microsoft.com/office/powerpoint/2010/main" val="8081733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00F8D3-DF8B-DAB9-B6F9-578021C28CA5}"/>
              </a:ext>
            </a:extLst>
          </p:cNvPr>
          <p:cNvSpPr>
            <a:spLocks noGrp="1"/>
          </p:cNvSpPr>
          <p:nvPr>
            <p:ph type="title"/>
          </p:nvPr>
        </p:nvSpPr>
        <p:spPr>
          <a:xfrm>
            <a:off x="640080" y="325369"/>
            <a:ext cx="4368602" cy="1956841"/>
          </a:xfrm>
        </p:spPr>
        <p:txBody>
          <a:bodyPr anchor="b">
            <a:normAutofit/>
          </a:bodyPr>
          <a:lstStyle/>
          <a:p>
            <a:r>
              <a:rPr lang="en-US" sz="5400" dirty="0"/>
              <a:t>Available Apps</a:t>
            </a:r>
          </a:p>
        </p:txBody>
      </p:sp>
      <p:sp>
        <p:nvSpPr>
          <p:cNvPr id="34"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0">
            <a:extLst>
              <a:ext uri="{FF2B5EF4-FFF2-40B4-BE49-F238E27FC236}">
                <a16:creationId xmlns:a16="http://schemas.microsoft.com/office/drawing/2014/main" id="{0FB5CFED-30E9-D11C-4498-4C3741DEC353}"/>
              </a:ext>
            </a:extLst>
          </p:cNvPr>
          <p:cNvSpPr>
            <a:spLocks noGrp="1"/>
          </p:cNvSpPr>
          <p:nvPr>
            <p:ph idx="1"/>
          </p:nvPr>
        </p:nvSpPr>
        <p:spPr>
          <a:xfrm>
            <a:off x="640080" y="2872899"/>
            <a:ext cx="4243589" cy="3320668"/>
          </a:xfrm>
        </p:spPr>
        <p:txBody>
          <a:bodyPr>
            <a:normAutofit/>
          </a:bodyPr>
          <a:lstStyle/>
          <a:p>
            <a:r>
              <a:rPr lang="en-US" sz="2200" dirty="0">
                <a:hlinkClick r:id="rId2"/>
              </a:rPr>
              <a:t>PressReader</a:t>
            </a:r>
            <a:r>
              <a:rPr lang="en-US" sz="2200" dirty="0"/>
              <a:t> </a:t>
            </a:r>
          </a:p>
          <a:p>
            <a:r>
              <a:rPr lang="en-US" sz="2200" dirty="0">
                <a:hlinkClick r:id="rId2"/>
              </a:rPr>
              <a:t>FT</a:t>
            </a:r>
            <a:endParaRPr lang="en-US" sz="2200" dirty="0"/>
          </a:p>
          <a:p>
            <a:r>
              <a:rPr lang="en-US" sz="2200" dirty="0">
                <a:hlinkClick r:id="rId3"/>
              </a:rPr>
              <a:t>NYTimes</a:t>
            </a:r>
            <a:endParaRPr lang="en-US" sz="2200" dirty="0"/>
          </a:p>
          <a:p>
            <a:r>
              <a:rPr lang="en-US" sz="2200" dirty="0">
                <a:hlinkClick r:id="rId4"/>
              </a:rPr>
              <a:t>Economist</a:t>
            </a:r>
            <a:endParaRPr lang="en-US" sz="2200" dirty="0"/>
          </a:p>
          <a:p>
            <a:endParaRPr lang="en-US" sz="2200" dirty="0"/>
          </a:p>
        </p:txBody>
      </p:sp>
      <p:pic>
        <p:nvPicPr>
          <p:cNvPr id="6" name="Content Placeholder 5" descr="A screenshot of a phone&#10;&#10;Description automatically generated">
            <a:extLst>
              <a:ext uri="{FF2B5EF4-FFF2-40B4-BE49-F238E27FC236}">
                <a16:creationId xmlns:a16="http://schemas.microsoft.com/office/drawing/2014/main" id="{423CEAA1-C280-E792-706F-75803C8A3BBB}"/>
              </a:ext>
            </a:extLst>
          </p:cNvPr>
          <p:cNvPicPr>
            <a:picLocks noChangeAspect="1"/>
          </p:cNvPicPr>
          <p:nvPr/>
        </p:nvPicPr>
        <p:blipFill>
          <a:blip r:embed="rId5"/>
          <a:srcRect t="22874" r="1" b="3276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3197A0B6-B31D-DBA8-FEC3-CDA00BEBD599}"/>
              </a:ext>
            </a:extLst>
          </p:cNvPr>
          <p:cNvSpPr>
            <a:spLocks noGrp="1"/>
          </p:cNvSpPr>
          <p:nvPr>
            <p:ph type="sldNum" sz="quarter" idx="12"/>
          </p:nvPr>
        </p:nvSpPr>
        <p:spPr>
          <a:xfrm>
            <a:off x="10439400" y="6356350"/>
            <a:ext cx="914400" cy="365125"/>
          </a:xfrm>
        </p:spPr>
        <p:txBody>
          <a:bodyPr>
            <a:normAutofit/>
          </a:bodyPr>
          <a:lstStyle/>
          <a:p>
            <a:pPr>
              <a:spcAft>
                <a:spcPts val="600"/>
              </a:spcAft>
            </a:pPr>
            <a:fld id="{A85EF1E5-F080-0048-9372-CF230FDE727D}" type="slidenum">
              <a:rPr lang="es-ES" smtClean="0">
                <a:solidFill>
                  <a:srgbClr val="FFFFFF"/>
                </a:solidFill>
              </a:rPr>
              <a:pPr>
                <a:spcAft>
                  <a:spcPts val="600"/>
                </a:spcAft>
              </a:pPr>
              <a:t>22</a:t>
            </a:fld>
            <a:endParaRPr lang="es-ES" dirty="0">
              <a:solidFill>
                <a:srgbClr val="FFFFFF"/>
              </a:solidFill>
            </a:endParaRPr>
          </a:p>
        </p:txBody>
      </p:sp>
      <p:sp>
        <p:nvSpPr>
          <p:cNvPr id="7" name="Rectangle 1">
            <a:extLst>
              <a:ext uri="{FF2B5EF4-FFF2-40B4-BE49-F238E27FC236}">
                <a16:creationId xmlns:a16="http://schemas.microsoft.com/office/drawing/2014/main" id="{ACF0DF17-059E-0844-6B34-31BF4AB183E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25378638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65EE-E591-14B9-B4DB-08F441A84BE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47D8F1F-B7A9-B4B0-F001-5C0AFAD1E582}"/>
              </a:ext>
            </a:extLst>
          </p:cNvPr>
          <p:cNvSpPr>
            <a:spLocks noGrp="1"/>
          </p:cNvSpPr>
          <p:nvPr>
            <p:ph idx="1"/>
          </p:nvPr>
        </p:nvSpPr>
        <p:spPr>
          <a:xfrm>
            <a:off x="760977" y="2478321"/>
            <a:ext cx="10699186" cy="3442419"/>
          </a:xfrm>
        </p:spPr>
        <p:txBody>
          <a:bodyPr>
            <a:normAutofit fontScale="70000" lnSpcReduction="20000"/>
          </a:bodyPr>
          <a:lstStyle/>
          <a:p>
            <a:r>
              <a:rPr lang="en-US" dirty="0">
                <a:solidFill>
                  <a:srgbClr val="002060"/>
                </a:solidFill>
              </a:rPr>
              <a:t>Access PressReader via the Catalogue link</a:t>
            </a:r>
          </a:p>
          <a:p>
            <a:r>
              <a:rPr lang="en-US" dirty="0">
                <a:solidFill>
                  <a:srgbClr val="002060"/>
                </a:solidFill>
              </a:rPr>
              <a:t>Create an account associated with your @eui.eu email</a:t>
            </a:r>
          </a:p>
          <a:p>
            <a:r>
              <a:rPr lang="en-US" dirty="0">
                <a:solidFill>
                  <a:srgbClr val="002060"/>
                </a:solidFill>
              </a:rPr>
              <a:t>Download the App on your phone or tablet</a:t>
            </a:r>
          </a:p>
          <a:p>
            <a:r>
              <a:rPr lang="en-US" spc="30" dirty="0">
                <a:solidFill>
                  <a:srgbClr val="002060"/>
                </a:solidFill>
              </a:rPr>
              <a:t>The first login to the App must be done on Campus (connected to the EUI wi-fi). </a:t>
            </a:r>
            <a:br>
              <a:rPr lang="en-US" spc="30" dirty="0">
                <a:solidFill>
                  <a:srgbClr val="002060"/>
                </a:solidFill>
              </a:rPr>
            </a:br>
            <a:r>
              <a:rPr lang="en-US" spc="30" dirty="0">
                <a:solidFill>
                  <a:srgbClr val="002060"/>
                </a:solidFill>
              </a:rPr>
              <a:t>This way your account is linked to the EUI subscription</a:t>
            </a:r>
          </a:p>
          <a:p>
            <a:r>
              <a:rPr lang="en-US" dirty="0">
                <a:solidFill>
                  <a:srgbClr val="002060"/>
                </a:solidFill>
              </a:rPr>
              <a:t>The so-called </a:t>
            </a:r>
            <a:r>
              <a:rPr lang="en-US" i="1" dirty="0">
                <a:solidFill>
                  <a:srgbClr val="002060"/>
                </a:solidFill>
              </a:rPr>
              <a:t>radiant access </a:t>
            </a:r>
            <a:r>
              <a:rPr lang="en-US" dirty="0">
                <a:solidFill>
                  <a:srgbClr val="002060"/>
                </a:solidFill>
              </a:rPr>
              <a:t>is granted for </a:t>
            </a:r>
            <a:r>
              <a:rPr lang="en-US" b="1" dirty="0">
                <a:solidFill>
                  <a:srgbClr val="002060"/>
                </a:solidFill>
              </a:rPr>
              <a:t>7 days</a:t>
            </a:r>
            <a:r>
              <a:rPr lang="en-US" dirty="0">
                <a:solidFill>
                  <a:srgbClr val="002060"/>
                </a:solidFill>
              </a:rPr>
              <a:t> from the moment you have disconnected from the EUI wi-fi</a:t>
            </a:r>
          </a:p>
          <a:p>
            <a:r>
              <a:rPr lang="en-US" dirty="0">
                <a:solidFill>
                  <a:srgbClr val="002060"/>
                </a:solidFill>
              </a:rPr>
              <a:t>After 7 days you can still access the content via the link provided in the Catalogue</a:t>
            </a:r>
          </a:p>
          <a:p>
            <a:r>
              <a:rPr lang="en-US" dirty="0">
                <a:solidFill>
                  <a:srgbClr val="002060"/>
                </a:solidFill>
              </a:rPr>
              <a:t>Your account will be reactivated once back to the EUI or accessing the resource via Catalogue link</a:t>
            </a:r>
          </a:p>
          <a:p>
            <a:endParaRPr lang="en-US" dirty="0">
              <a:solidFill>
                <a:srgbClr val="002060"/>
              </a:solidFill>
            </a:endParaRPr>
          </a:p>
          <a:p>
            <a:pPr marL="0" indent="0">
              <a:buNone/>
            </a:pPr>
            <a:endParaRPr lang="en-US" dirty="0">
              <a:solidFill>
                <a:srgbClr val="002060"/>
              </a:solidFill>
            </a:endParaRPr>
          </a:p>
          <a:p>
            <a:pPr marL="0" indent="0">
              <a:buNone/>
            </a:pPr>
            <a:r>
              <a:rPr lang="en-US" dirty="0">
                <a:solidFill>
                  <a:srgbClr val="002060"/>
                </a:solidFill>
              </a:rPr>
              <a:t>Quick Start Guide: https://care.pressreader.com/hc/en-us/articles/202547739-Quick-Start-Guide</a:t>
            </a:r>
          </a:p>
          <a:p>
            <a:endParaRPr lang="en-US" dirty="0">
              <a:solidFill>
                <a:srgbClr val="002060"/>
              </a:solidFill>
            </a:endParaRPr>
          </a:p>
        </p:txBody>
      </p:sp>
      <p:sp>
        <p:nvSpPr>
          <p:cNvPr id="4" name="Slide Number Placeholder 3">
            <a:extLst>
              <a:ext uri="{FF2B5EF4-FFF2-40B4-BE49-F238E27FC236}">
                <a16:creationId xmlns:a16="http://schemas.microsoft.com/office/drawing/2014/main" id="{8E5257C1-46E5-FA0C-F73F-FAC919682D6F}"/>
              </a:ext>
            </a:extLst>
          </p:cNvPr>
          <p:cNvSpPr>
            <a:spLocks noGrp="1"/>
          </p:cNvSpPr>
          <p:nvPr>
            <p:ph type="sldNum" sz="quarter" idx="12"/>
          </p:nvPr>
        </p:nvSpPr>
        <p:spPr/>
        <p:txBody>
          <a:bodyPr/>
          <a:lstStyle/>
          <a:p>
            <a:fld id="{A85EF1E5-F080-0048-9372-CF230FDE727D}" type="slidenum">
              <a:rPr lang="es-ES" smtClean="0"/>
              <a:t>23</a:t>
            </a:fld>
            <a:endParaRPr lang="es-ES" dirty="0"/>
          </a:p>
        </p:txBody>
      </p:sp>
      <p:pic>
        <p:nvPicPr>
          <p:cNvPr id="5" name="Picture 4">
            <a:extLst>
              <a:ext uri="{FF2B5EF4-FFF2-40B4-BE49-F238E27FC236}">
                <a16:creationId xmlns:a16="http://schemas.microsoft.com/office/drawing/2014/main" id="{DCEA605E-B815-A15A-4446-005BA5888DF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861860" y="1625081"/>
            <a:ext cx="3021651" cy="653808"/>
          </a:xfrm>
          <a:prstGeom prst="rect">
            <a:avLst/>
          </a:prstGeom>
        </p:spPr>
      </p:pic>
    </p:spTree>
    <p:extLst>
      <p:ext uri="{BB962C8B-B14F-4D97-AF65-F5344CB8AC3E}">
        <p14:creationId xmlns:p14="http://schemas.microsoft.com/office/powerpoint/2010/main" val="36321163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1CE1-FC34-CBB7-4597-B8A521277911}"/>
              </a:ext>
            </a:extLst>
          </p:cNvPr>
          <p:cNvSpPr>
            <a:spLocks noGrp="1"/>
          </p:cNvSpPr>
          <p:nvPr>
            <p:ph type="title"/>
          </p:nvPr>
        </p:nvSpPr>
        <p:spPr/>
        <p:txBody>
          <a:bodyPr>
            <a:normAutofit/>
          </a:bodyPr>
          <a:lstStyle/>
          <a:p>
            <a:r>
              <a:rPr lang="en-US" dirty="0"/>
              <a:t>                                        	   </a:t>
            </a:r>
            <a:r>
              <a:rPr lang="en-US" sz="4000" dirty="0"/>
              <a:t>Main features</a:t>
            </a:r>
            <a:r>
              <a:rPr lang="en-US" dirty="0"/>
              <a:t/>
            </a:r>
            <a:br>
              <a:rPr lang="en-US" dirty="0"/>
            </a:br>
            <a:endParaRPr lang="en-US" dirty="0"/>
          </a:p>
        </p:txBody>
      </p:sp>
      <p:sp>
        <p:nvSpPr>
          <p:cNvPr id="4" name="Slide Number Placeholder 3">
            <a:extLst>
              <a:ext uri="{FF2B5EF4-FFF2-40B4-BE49-F238E27FC236}">
                <a16:creationId xmlns:a16="http://schemas.microsoft.com/office/drawing/2014/main" id="{FE37E83C-CEB0-2E70-6193-B3F103628B32}"/>
              </a:ext>
            </a:extLst>
          </p:cNvPr>
          <p:cNvSpPr>
            <a:spLocks noGrp="1"/>
          </p:cNvSpPr>
          <p:nvPr>
            <p:ph type="sldNum" sz="quarter" idx="12"/>
          </p:nvPr>
        </p:nvSpPr>
        <p:spPr/>
        <p:txBody>
          <a:bodyPr/>
          <a:lstStyle/>
          <a:p>
            <a:fld id="{A85EF1E5-F080-0048-9372-CF230FDE727D}" type="slidenum">
              <a:rPr lang="es-ES" smtClean="0"/>
              <a:t>24</a:t>
            </a:fld>
            <a:endParaRPr lang="es-ES" dirty="0"/>
          </a:p>
        </p:txBody>
      </p:sp>
      <p:pic>
        <p:nvPicPr>
          <p:cNvPr id="11" name="Content Placeholder 10" descr="A screen shot of a computer&#10;&#10;Description automatically generated">
            <a:extLst>
              <a:ext uri="{FF2B5EF4-FFF2-40B4-BE49-F238E27FC236}">
                <a16:creationId xmlns:a16="http://schemas.microsoft.com/office/drawing/2014/main" id="{C5D7467E-8A6E-AEF4-1D64-50301E066F14}"/>
              </a:ext>
            </a:extLst>
          </p:cNvPr>
          <p:cNvPicPr>
            <a:picLocks noGrp="1" noChangeAspect="1"/>
          </p:cNvPicPr>
          <p:nvPr>
            <p:ph idx="1"/>
          </p:nvPr>
        </p:nvPicPr>
        <p:blipFill>
          <a:blip r:embed="rId3"/>
          <a:stretch>
            <a:fillRect/>
          </a:stretch>
        </p:blipFill>
        <p:spPr>
          <a:xfrm>
            <a:off x="959321" y="2060154"/>
            <a:ext cx="1687819" cy="3750711"/>
          </a:xfrm>
        </p:spPr>
      </p:pic>
      <p:pic>
        <p:nvPicPr>
          <p:cNvPr id="13" name="Picture 12" descr="A screenshot of a login form&#10;&#10;Description automatically generated">
            <a:extLst>
              <a:ext uri="{FF2B5EF4-FFF2-40B4-BE49-F238E27FC236}">
                <a16:creationId xmlns:a16="http://schemas.microsoft.com/office/drawing/2014/main" id="{EB7137A1-41E1-8B03-89E8-1E0F34F05A5E}"/>
              </a:ext>
            </a:extLst>
          </p:cNvPr>
          <p:cNvPicPr>
            <a:picLocks noChangeAspect="1"/>
          </p:cNvPicPr>
          <p:nvPr/>
        </p:nvPicPr>
        <p:blipFill>
          <a:blip r:embed="rId4"/>
          <a:stretch>
            <a:fillRect/>
          </a:stretch>
        </p:blipFill>
        <p:spPr>
          <a:xfrm>
            <a:off x="3009900" y="2070720"/>
            <a:ext cx="1687821" cy="3750712"/>
          </a:xfrm>
          <a:prstGeom prst="rect">
            <a:avLst/>
          </a:prstGeom>
        </p:spPr>
      </p:pic>
      <p:pic>
        <p:nvPicPr>
          <p:cNvPr id="15" name="Picture 14" descr="A screenshot of a mobile device&#10;&#10;Description automatically generated">
            <a:extLst>
              <a:ext uri="{FF2B5EF4-FFF2-40B4-BE49-F238E27FC236}">
                <a16:creationId xmlns:a16="http://schemas.microsoft.com/office/drawing/2014/main" id="{C9188CCD-60EB-4976-1CB9-89716D61079E}"/>
              </a:ext>
            </a:extLst>
          </p:cNvPr>
          <p:cNvPicPr>
            <a:picLocks noChangeAspect="1"/>
          </p:cNvPicPr>
          <p:nvPr/>
        </p:nvPicPr>
        <p:blipFill>
          <a:blip r:embed="rId5"/>
          <a:stretch>
            <a:fillRect/>
          </a:stretch>
        </p:blipFill>
        <p:spPr>
          <a:xfrm>
            <a:off x="5183821" y="2070720"/>
            <a:ext cx="1687822" cy="3750716"/>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EFCB1FDD-A20B-D68F-69B1-F84E2A8256C9}"/>
              </a:ext>
            </a:extLst>
          </p:cNvPr>
          <p:cNvPicPr>
            <a:picLocks noChangeAspect="1"/>
          </p:cNvPicPr>
          <p:nvPr/>
        </p:nvPicPr>
        <p:blipFill>
          <a:blip r:embed="rId6"/>
          <a:stretch>
            <a:fillRect/>
          </a:stretch>
        </p:blipFill>
        <p:spPr>
          <a:xfrm>
            <a:off x="7324324" y="2070720"/>
            <a:ext cx="1687821" cy="3750713"/>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4B17998D-584F-9B0A-6995-BE34209F4FD4}"/>
              </a:ext>
            </a:extLst>
          </p:cNvPr>
          <p:cNvPicPr>
            <a:picLocks noChangeAspect="1"/>
          </p:cNvPicPr>
          <p:nvPr/>
        </p:nvPicPr>
        <p:blipFill>
          <a:blip r:embed="rId7"/>
          <a:stretch>
            <a:fillRect/>
          </a:stretch>
        </p:blipFill>
        <p:spPr>
          <a:xfrm>
            <a:off x="9389507" y="2060155"/>
            <a:ext cx="1687819" cy="3750708"/>
          </a:xfrm>
          <a:prstGeom prst="rect">
            <a:avLst/>
          </a:prstGeom>
        </p:spPr>
      </p:pic>
      <p:pic>
        <p:nvPicPr>
          <p:cNvPr id="23" name="Picture 22">
            <a:extLst>
              <a:ext uri="{FF2B5EF4-FFF2-40B4-BE49-F238E27FC236}">
                <a16:creationId xmlns:a16="http://schemas.microsoft.com/office/drawing/2014/main" id="{10688A24-F2E5-6F85-FA16-B1AD89B1982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tretch>
            <a:fillRect/>
          </a:stretch>
        </p:blipFill>
        <p:spPr>
          <a:xfrm>
            <a:off x="959321" y="1274269"/>
            <a:ext cx="3021651" cy="653808"/>
          </a:xfrm>
          <a:prstGeom prst="rect">
            <a:avLst/>
          </a:prstGeom>
        </p:spPr>
      </p:pic>
    </p:spTree>
    <p:extLst>
      <p:ext uri="{BB962C8B-B14F-4D97-AF65-F5344CB8AC3E}">
        <p14:creationId xmlns:p14="http://schemas.microsoft.com/office/powerpoint/2010/main" val="25784920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1CE1-FC34-CBB7-4597-B8A521277911}"/>
              </a:ext>
            </a:extLst>
          </p:cNvPr>
          <p:cNvSpPr>
            <a:spLocks noGrp="1"/>
          </p:cNvSpPr>
          <p:nvPr>
            <p:ph type="title"/>
          </p:nvPr>
        </p:nvSpPr>
        <p:spPr/>
        <p:txBody>
          <a:bodyPr>
            <a:normAutofit/>
          </a:bodyPr>
          <a:lstStyle/>
          <a:p>
            <a:r>
              <a:rPr lang="en-US" dirty="0"/>
              <a:t>                                           </a:t>
            </a:r>
            <a:r>
              <a:rPr lang="en-US" sz="4000" dirty="0"/>
              <a:t>Main features</a:t>
            </a:r>
            <a:r>
              <a:rPr lang="en-US" dirty="0"/>
              <a:t/>
            </a:r>
            <a:br>
              <a:rPr lang="en-US" dirty="0"/>
            </a:br>
            <a:endParaRPr lang="en-US" dirty="0"/>
          </a:p>
        </p:txBody>
      </p:sp>
      <p:sp>
        <p:nvSpPr>
          <p:cNvPr id="4" name="Slide Number Placeholder 3">
            <a:extLst>
              <a:ext uri="{FF2B5EF4-FFF2-40B4-BE49-F238E27FC236}">
                <a16:creationId xmlns:a16="http://schemas.microsoft.com/office/drawing/2014/main" id="{FE37E83C-CEB0-2E70-6193-B3F103628B32}"/>
              </a:ext>
            </a:extLst>
          </p:cNvPr>
          <p:cNvSpPr>
            <a:spLocks noGrp="1"/>
          </p:cNvSpPr>
          <p:nvPr>
            <p:ph type="sldNum" sz="quarter" idx="12"/>
          </p:nvPr>
        </p:nvSpPr>
        <p:spPr/>
        <p:txBody>
          <a:bodyPr/>
          <a:lstStyle/>
          <a:p>
            <a:fld id="{A85EF1E5-F080-0048-9372-CF230FDE727D}" type="slidenum">
              <a:rPr lang="es-ES" smtClean="0"/>
              <a:t>25</a:t>
            </a:fld>
            <a:endParaRPr lang="es-ES" dirty="0"/>
          </a:p>
        </p:txBody>
      </p:sp>
      <p:pic>
        <p:nvPicPr>
          <p:cNvPr id="17" name="Picture 16" descr="A screenshot of a phone&#10;&#10;Description automatically generated">
            <a:extLst>
              <a:ext uri="{FF2B5EF4-FFF2-40B4-BE49-F238E27FC236}">
                <a16:creationId xmlns:a16="http://schemas.microsoft.com/office/drawing/2014/main" id="{D6B9E48B-CC02-A2CA-D049-3A6A752FC46C}"/>
              </a:ext>
            </a:extLst>
          </p:cNvPr>
          <p:cNvPicPr>
            <a:picLocks noChangeAspect="1"/>
          </p:cNvPicPr>
          <p:nvPr/>
        </p:nvPicPr>
        <p:blipFill>
          <a:blip r:embed="rId3"/>
          <a:stretch>
            <a:fillRect/>
          </a:stretch>
        </p:blipFill>
        <p:spPr>
          <a:xfrm>
            <a:off x="770809" y="2126339"/>
            <a:ext cx="1696708" cy="3770462"/>
          </a:xfrm>
          <a:prstGeom prst="rect">
            <a:avLst/>
          </a:prstGeom>
        </p:spPr>
      </p:pic>
      <p:pic>
        <p:nvPicPr>
          <p:cNvPr id="8" name="Picture 7" descr="A screenshot of a calendar&#10;&#10;Description automatically generated">
            <a:extLst>
              <a:ext uri="{FF2B5EF4-FFF2-40B4-BE49-F238E27FC236}">
                <a16:creationId xmlns:a16="http://schemas.microsoft.com/office/drawing/2014/main" id="{A87CFD32-BADB-0754-3791-5034A3379EAF}"/>
              </a:ext>
            </a:extLst>
          </p:cNvPr>
          <p:cNvPicPr>
            <a:picLocks noChangeAspect="1"/>
          </p:cNvPicPr>
          <p:nvPr/>
        </p:nvPicPr>
        <p:blipFill>
          <a:blip r:embed="rId4"/>
          <a:stretch>
            <a:fillRect/>
          </a:stretch>
        </p:blipFill>
        <p:spPr>
          <a:xfrm>
            <a:off x="2695205" y="2126339"/>
            <a:ext cx="1696708" cy="3770461"/>
          </a:xfrm>
          <a:prstGeom prst="rect">
            <a:avLst/>
          </a:prstGeom>
        </p:spPr>
      </p:pic>
      <p:pic>
        <p:nvPicPr>
          <p:cNvPr id="19" name="Picture 18" descr="A screenshot of a newspaper&#10;&#10;Description automatically generated">
            <a:extLst>
              <a:ext uri="{FF2B5EF4-FFF2-40B4-BE49-F238E27FC236}">
                <a16:creationId xmlns:a16="http://schemas.microsoft.com/office/drawing/2014/main" id="{3564CC93-F96D-09B6-6A3F-5A375E3B8648}"/>
              </a:ext>
            </a:extLst>
          </p:cNvPr>
          <p:cNvPicPr>
            <a:picLocks noChangeAspect="1"/>
          </p:cNvPicPr>
          <p:nvPr/>
        </p:nvPicPr>
        <p:blipFill>
          <a:blip r:embed="rId5"/>
          <a:stretch>
            <a:fillRect/>
          </a:stretch>
        </p:blipFill>
        <p:spPr>
          <a:xfrm>
            <a:off x="8767499" y="2159635"/>
            <a:ext cx="1681725" cy="3737167"/>
          </a:xfrm>
          <a:prstGeom prst="rect">
            <a:avLst/>
          </a:prstGeom>
        </p:spPr>
      </p:pic>
      <p:pic>
        <p:nvPicPr>
          <p:cNvPr id="21" name="Picture 20" descr="A newspaper with a group of people walking&#10;&#10;Description automatically generated">
            <a:extLst>
              <a:ext uri="{FF2B5EF4-FFF2-40B4-BE49-F238E27FC236}">
                <a16:creationId xmlns:a16="http://schemas.microsoft.com/office/drawing/2014/main" id="{3AF55FB8-37F9-14A8-A558-E742A4C1C326}"/>
              </a:ext>
            </a:extLst>
          </p:cNvPr>
          <p:cNvPicPr>
            <a:picLocks noChangeAspect="1"/>
          </p:cNvPicPr>
          <p:nvPr/>
        </p:nvPicPr>
        <p:blipFill>
          <a:blip r:embed="rId6"/>
          <a:stretch>
            <a:fillRect/>
          </a:stretch>
        </p:blipFill>
        <p:spPr>
          <a:xfrm>
            <a:off x="6722423" y="2159635"/>
            <a:ext cx="1696708" cy="3770463"/>
          </a:xfrm>
          <a:prstGeom prst="rect">
            <a:avLst/>
          </a:prstGeom>
        </p:spPr>
      </p:pic>
      <p:pic>
        <p:nvPicPr>
          <p:cNvPr id="24" name="Picture 23" descr="A screenshot of a newspaper&#10;&#10;Description automatically generated">
            <a:extLst>
              <a:ext uri="{FF2B5EF4-FFF2-40B4-BE49-F238E27FC236}">
                <a16:creationId xmlns:a16="http://schemas.microsoft.com/office/drawing/2014/main" id="{370205C3-3660-303D-EB32-2A164EB92FE3}"/>
              </a:ext>
            </a:extLst>
          </p:cNvPr>
          <p:cNvPicPr>
            <a:picLocks noChangeAspect="1"/>
          </p:cNvPicPr>
          <p:nvPr/>
        </p:nvPicPr>
        <p:blipFill>
          <a:blip r:embed="rId7"/>
          <a:stretch>
            <a:fillRect/>
          </a:stretch>
        </p:blipFill>
        <p:spPr>
          <a:xfrm>
            <a:off x="4593882" y="2159636"/>
            <a:ext cx="1897353" cy="4216340"/>
          </a:xfrm>
          <a:prstGeom prst="rect">
            <a:avLst/>
          </a:prstGeom>
        </p:spPr>
      </p:pic>
      <p:pic>
        <p:nvPicPr>
          <p:cNvPr id="25" name="Picture 24">
            <a:extLst>
              <a:ext uri="{FF2B5EF4-FFF2-40B4-BE49-F238E27FC236}">
                <a16:creationId xmlns:a16="http://schemas.microsoft.com/office/drawing/2014/main" id="{47D5C069-031B-5B9B-C71F-3D5BF28A9E8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tretch>
            <a:fillRect/>
          </a:stretch>
        </p:blipFill>
        <p:spPr>
          <a:xfrm>
            <a:off x="862502" y="1274269"/>
            <a:ext cx="3021651" cy="653808"/>
          </a:xfrm>
          <a:prstGeom prst="rect">
            <a:avLst/>
          </a:prstGeom>
        </p:spPr>
      </p:pic>
    </p:spTree>
    <p:extLst>
      <p:ext uri="{BB962C8B-B14F-4D97-AF65-F5344CB8AC3E}">
        <p14:creationId xmlns:p14="http://schemas.microsoft.com/office/powerpoint/2010/main" val="14050829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1CE1-FC34-CBB7-4597-B8A521277911}"/>
              </a:ext>
            </a:extLst>
          </p:cNvPr>
          <p:cNvSpPr>
            <a:spLocks noGrp="1"/>
          </p:cNvSpPr>
          <p:nvPr>
            <p:ph type="title"/>
          </p:nvPr>
        </p:nvSpPr>
        <p:spPr/>
        <p:txBody>
          <a:bodyPr>
            <a:normAutofit/>
          </a:bodyPr>
          <a:lstStyle/>
          <a:p>
            <a:r>
              <a:rPr lang="en-US" dirty="0"/>
              <a:t>                                           </a:t>
            </a:r>
            <a:r>
              <a:rPr lang="en-US" sz="4000" dirty="0"/>
              <a:t>Main features</a:t>
            </a:r>
            <a:r>
              <a:rPr lang="en-US" dirty="0"/>
              <a:t/>
            </a:r>
            <a:br>
              <a:rPr lang="en-US" dirty="0"/>
            </a:br>
            <a:endParaRPr lang="en-US" dirty="0"/>
          </a:p>
        </p:txBody>
      </p:sp>
      <p:sp>
        <p:nvSpPr>
          <p:cNvPr id="4" name="Slide Number Placeholder 3">
            <a:extLst>
              <a:ext uri="{FF2B5EF4-FFF2-40B4-BE49-F238E27FC236}">
                <a16:creationId xmlns:a16="http://schemas.microsoft.com/office/drawing/2014/main" id="{FE37E83C-CEB0-2E70-6193-B3F103628B32}"/>
              </a:ext>
            </a:extLst>
          </p:cNvPr>
          <p:cNvSpPr>
            <a:spLocks noGrp="1"/>
          </p:cNvSpPr>
          <p:nvPr>
            <p:ph type="sldNum" sz="quarter" idx="12"/>
          </p:nvPr>
        </p:nvSpPr>
        <p:spPr/>
        <p:txBody>
          <a:bodyPr/>
          <a:lstStyle/>
          <a:p>
            <a:fld id="{A85EF1E5-F080-0048-9372-CF230FDE727D}" type="slidenum">
              <a:rPr lang="es-ES" smtClean="0"/>
              <a:t>26</a:t>
            </a:fld>
            <a:endParaRPr lang="es-ES" dirty="0"/>
          </a:p>
        </p:txBody>
      </p:sp>
      <p:sp>
        <p:nvSpPr>
          <p:cNvPr id="7" name="TextBox 6">
            <a:extLst>
              <a:ext uri="{FF2B5EF4-FFF2-40B4-BE49-F238E27FC236}">
                <a16:creationId xmlns:a16="http://schemas.microsoft.com/office/drawing/2014/main" id="{1722DEC4-12B0-F127-C771-DB4F9D400B4A}"/>
              </a:ext>
            </a:extLst>
          </p:cNvPr>
          <p:cNvSpPr txBox="1"/>
          <p:nvPr/>
        </p:nvSpPr>
        <p:spPr>
          <a:xfrm>
            <a:off x="6823138" y="4967926"/>
            <a:ext cx="4409541" cy="1200329"/>
          </a:xfrm>
          <a:prstGeom prst="rect">
            <a:avLst/>
          </a:prstGeom>
          <a:noFill/>
        </p:spPr>
        <p:txBody>
          <a:bodyPr wrap="square" rtlCol="0">
            <a:spAutoFit/>
          </a:bodyPr>
          <a:lstStyle/>
          <a:p>
            <a:r>
              <a:rPr lang="en-US" b="0" i="0" dirty="0">
                <a:solidFill>
                  <a:srgbClr val="000000"/>
                </a:solidFill>
                <a:effectLst/>
                <a:latin typeface="Roboto" panose="02000000000000000000" pitchFamily="2" charset="0"/>
              </a:rPr>
              <a:t>Text-to-Speech: </a:t>
            </a:r>
            <a:r>
              <a:rPr lang="en-US" dirty="0"/>
              <a:t>https://care.pressreader.com/hc/en-us/articles/208726456-Enabling-Text-to-Speech</a:t>
            </a:r>
          </a:p>
        </p:txBody>
      </p:sp>
      <p:pic>
        <p:nvPicPr>
          <p:cNvPr id="10" name="Picture 9" descr="A screenshot of a newspaper&#10;&#10;Description automatically generated">
            <a:extLst>
              <a:ext uri="{FF2B5EF4-FFF2-40B4-BE49-F238E27FC236}">
                <a16:creationId xmlns:a16="http://schemas.microsoft.com/office/drawing/2014/main" id="{4B7FE29B-08B9-267E-2CAB-8E8CDFFF1DC2}"/>
              </a:ext>
            </a:extLst>
          </p:cNvPr>
          <p:cNvPicPr>
            <a:picLocks noChangeAspect="1"/>
          </p:cNvPicPr>
          <p:nvPr/>
        </p:nvPicPr>
        <p:blipFill>
          <a:blip r:embed="rId3"/>
          <a:stretch>
            <a:fillRect/>
          </a:stretch>
        </p:blipFill>
        <p:spPr>
          <a:xfrm>
            <a:off x="4644602" y="2260542"/>
            <a:ext cx="1926171" cy="4280380"/>
          </a:xfrm>
          <a:prstGeom prst="rect">
            <a:avLst/>
          </a:prstGeom>
        </p:spPr>
      </p:pic>
      <p:pic>
        <p:nvPicPr>
          <p:cNvPr id="14" name="Picture 13" descr="A screenshot of a newspaper&#10;&#10;Description automatically generated">
            <a:extLst>
              <a:ext uri="{FF2B5EF4-FFF2-40B4-BE49-F238E27FC236}">
                <a16:creationId xmlns:a16="http://schemas.microsoft.com/office/drawing/2014/main" id="{972C2A9E-B968-7149-F72D-493E8BB265F2}"/>
              </a:ext>
            </a:extLst>
          </p:cNvPr>
          <p:cNvPicPr>
            <a:picLocks noChangeAspect="1"/>
          </p:cNvPicPr>
          <p:nvPr/>
        </p:nvPicPr>
        <p:blipFill>
          <a:blip r:embed="rId4"/>
          <a:stretch>
            <a:fillRect/>
          </a:stretch>
        </p:blipFill>
        <p:spPr>
          <a:xfrm>
            <a:off x="2710050" y="2260542"/>
            <a:ext cx="1682187" cy="3738194"/>
          </a:xfrm>
          <a:prstGeom prst="rect">
            <a:avLst/>
          </a:prstGeom>
        </p:spPr>
      </p:pic>
      <p:pic>
        <p:nvPicPr>
          <p:cNvPr id="5" name="Picture 4" descr="A newspaper with a group of people walking&#10;&#10;Description automatically generated">
            <a:extLst>
              <a:ext uri="{FF2B5EF4-FFF2-40B4-BE49-F238E27FC236}">
                <a16:creationId xmlns:a16="http://schemas.microsoft.com/office/drawing/2014/main" id="{820C9714-D6DB-98E9-4F6B-E0E61886C856}"/>
              </a:ext>
            </a:extLst>
          </p:cNvPr>
          <p:cNvPicPr>
            <a:picLocks noChangeAspect="1"/>
          </p:cNvPicPr>
          <p:nvPr/>
        </p:nvPicPr>
        <p:blipFill>
          <a:blip r:embed="rId5"/>
          <a:stretch>
            <a:fillRect/>
          </a:stretch>
        </p:blipFill>
        <p:spPr>
          <a:xfrm>
            <a:off x="760977" y="2228273"/>
            <a:ext cx="1696708" cy="3770463"/>
          </a:xfrm>
          <a:prstGeom prst="rect">
            <a:avLst/>
          </a:prstGeom>
        </p:spPr>
      </p:pic>
      <p:pic>
        <p:nvPicPr>
          <p:cNvPr id="6" name="Picture 5">
            <a:extLst>
              <a:ext uri="{FF2B5EF4-FFF2-40B4-BE49-F238E27FC236}">
                <a16:creationId xmlns:a16="http://schemas.microsoft.com/office/drawing/2014/main" id="{471E04CF-E2B0-A13D-56FA-C616FF96B17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tretch>
            <a:fillRect/>
          </a:stretch>
        </p:blipFill>
        <p:spPr>
          <a:xfrm>
            <a:off x="760977" y="1320071"/>
            <a:ext cx="3021651" cy="653808"/>
          </a:xfrm>
          <a:prstGeom prst="rect">
            <a:avLst/>
          </a:prstGeom>
        </p:spPr>
      </p:pic>
    </p:spTree>
    <p:extLst>
      <p:ext uri="{BB962C8B-B14F-4D97-AF65-F5344CB8AC3E}">
        <p14:creationId xmlns:p14="http://schemas.microsoft.com/office/powerpoint/2010/main" val="11635194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65EE-E591-14B9-B4DB-08F441A84BE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47D8F1F-B7A9-B4B0-F001-5C0AFAD1E582}"/>
              </a:ext>
            </a:extLst>
          </p:cNvPr>
          <p:cNvSpPr>
            <a:spLocks noGrp="1"/>
          </p:cNvSpPr>
          <p:nvPr>
            <p:ph idx="1"/>
          </p:nvPr>
        </p:nvSpPr>
        <p:spPr>
          <a:xfrm>
            <a:off x="760977" y="2957779"/>
            <a:ext cx="10699186" cy="3189814"/>
          </a:xfrm>
        </p:spPr>
        <p:txBody>
          <a:bodyPr>
            <a:normAutofit/>
          </a:bodyPr>
          <a:lstStyle/>
          <a:p>
            <a:r>
              <a:rPr lang="en-US" dirty="0">
                <a:solidFill>
                  <a:srgbClr val="002060"/>
                </a:solidFill>
              </a:rPr>
              <a:t>Access FT via the </a:t>
            </a:r>
            <a:r>
              <a:rPr lang="en-US" dirty="0">
                <a:solidFill>
                  <a:srgbClr val="002060"/>
                </a:solidFill>
                <a:hlinkClick r:id="rId3"/>
              </a:rPr>
              <a:t>Catalogue link</a:t>
            </a:r>
            <a:endParaRPr lang="en-US" dirty="0">
              <a:solidFill>
                <a:srgbClr val="002060"/>
              </a:solidFill>
            </a:endParaRPr>
          </a:p>
          <a:p>
            <a:r>
              <a:rPr lang="en-US" dirty="0">
                <a:solidFill>
                  <a:srgbClr val="002060"/>
                </a:solidFill>
              </a:rPr>
              <a:t>Create an account associated with your @eui.eu email</a:t>
            </a:r>
          </a:p>
          <a:p>
            <a:r>
              <a:rPr lang="en-US" dirty="0">
                <a:solidFill>
                  <a:srgbClr val="002060"/>
                </a:solidFill>
              </a:rPr>
              <a:t>The first login to the App can be done from anywhere</a:t>
            </a:r>
          </a:p>
        </p:txBody>
      </p:sp>
      <p:sp>
        <p:nvSpPr>
          <p:cNvPr id="4" name="Slide Number Placeholder 3">
            <a:extLst>
              <a:ext uri="{FF2B5EF4-FFF2-40B4-BE49-F238E27FC236}">
                <a16:creationId xmlns:a16="http://schemas.microsoft.com/office/drawing/2014/main" id="{8E5257C1-46E5-FA0C-F73F-FAC919682D6F}"/>
              </a:ext>
            </a:extLst>
          </p:cNvPr>
          <p:cNvSpPr>
            <a:spLocks noGrp="1"/>
          </p:cNvSpPr>
          <p:nvPr>
            <p:ph type="sldNum" sz="quarter" idx="12"/>
          </p:nvPr>
        </p:nvSpPr>
        <p:spPr/>
        <p:txBody>
          <a:bodyPr/>
          <a:lstStyle/>
          <a:p>
            <a:fld id="{A85EF1E5-F080-0048-9372-CF230FDE727D}" type="slidenum">
              <a:rPr lang="es-ES" smtClean="0"/>
              <a:t>27</a:t>
            </a:fld>
            <a:endParaRPr lang="es-ES" dirty="0"/>
          </a:p>
        </p:txBody>
      </p:sp>
      <p:pic>
        <p:nvPicPr>
          <p:cNvPr id="11" name="Picture 10" descr="A close up of a logo">
            <a:extLst>
              <a:ext uri="{FF2B5EF4-FFF2-40B4-BE49-F238E27FC236}">
                <a16:creationId xmlns:a16="http://schemas.microsoft.com/office/drawing/2014/main" id="{ACD1A300-DCF3-FFDA-F716-6560D21EBCAE}"/>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10174768" y="4112592"/>
            <a:ext cx="1057911" cy="1454628"/>
          </a:xfrm>
          <a:prstGeom prst="rect">
            <a:avLst/>
          </a:prstGeom>
        </p:spPr>
      </p:pic>
      <p:sp>
        <p:nvSpPr>
          <p:cNvPr id="12" name="TextBox 11">
            <a:extLst>
              <a:ext uri="{FF2B5EF4-FFF2-40B4-BE49-F238E27FC236}">
                <a16:creationId xmlns:a16="http://schemas.microsoft.com/office/drawing/2014/main" id="{A02D7DA4-D95A-2DD5-C004-3D2481C899E9}"/>
              </a:ext>
            </a:extLst>
          </p:cNvPr>
          <p:cNvSpPr txBox="1"/>
          <p:nvPr/>
        </p:nvSpPr>
        <p:spPr>
          <a:xfrm>
            <a:off x="3602182" y="6858000"/>
            <a:ext cx="4987636" cy="230832"/>
          </a:xfrm>
          <a:prstGeom prst="rect">
            <a:avLst/>
          </a:prstGeom>
          <a:noFill/>
        </p:spPr>
        <p:txBody>
          <a:bodyPr wrap="square" rtlCol="0">
            <a:spAutoFit/>
          </a:bodyPr>
          <a:lstStyle/>
          <a:p>
            <a:r>
              <a:rPr lang="en-US" sz="900" dirty="0">
                <a:hlinkClick r:id="rId5" tooltip="https://en.wikipedia.org/wiki/Financial_Times"/>
              </a:rPr>
              <a:t>This Photo</a:t>
            </a:r>
            <a:r>
              <a:rPr lang="en-US" sz="900" dirty="0"/>
              <a:t> by Unknown Author is licensed under </a:t>
            </a:r>
            <a:r>
              <a:rPr lang="en-US" sz="900" dirty="0">
                <a:hlinkClick r:id="rId6" tooltip="https://creativecommons.org/licenses/by-sa/3.0/"/>
              </a:rPr>
              <a:t>CC BY-SA</a:t>
            </a:r>
            <a:endParaRPr lang="en-US" sz="900" dirty="0"/>
          </a:p>
        </p:txBody>
      </p:sp>
      <p:sp>
        <p:nvSpPr>
          <p:cNvPr id="13" name="TextBox 12">
            <a:extLst>
              <a:ext uri="{FF2B5EF4-FFF2-40B4-BE49-F238E27FC236}">
                <a16:creationId xmlns:a16="http://schemas.microsoft.com/office/drawing/2014/main" id="{F21A982E-B4CF-D82A-63E3-67473A02857A}"/>
              </a:ext>
            </a:extLst>
          </p:cNvPr>
          <p:cNvSpPr txBox="1"/>
          <p:nvPr/>
        </p:nvSpPr>
        <p:spPr>
          <a:xfrm>
            <a:off x="760977" y="1371599"/>
            <a:ext cx="4614212" cy="707886"/>
          </a:xfrm>
          <a:prstGeom prst="rect">
            <a:avLst/>
          </a:prstGeom>
          <a:noFill/>
        </p:spPr>
        <p:txBody>
          <a:bodyPr wrap="square" rtlCol="0">
            <a:spAutoFit/>
          </a:bodyPr>
          <a:lstStyle/>
          <a:p>
            <a:r>
              <a:rPr lang="en-US" sz="4000" dirty="0"/>
              <a:t>Financial Times</a:t>
            </a:r>
          </a:p>
        </p:txBody>
      </p:sp>
    </p:spTree>
    <p:extLst>
      <p:ext uri="{BB962C8B-B14F-4D97-AF65-F5344CB8AC3E}">
        <p14:creationId xmlns:p14="http://schemas.microsoft.com/office/powerpoint/2010/main" val="30124451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65EE-E591-14B9-B4DB-08F441A84BEB}"/>
              </a:ext>
            </a:extLst>
          </p:cNvPr>
          <p:cNvSpPr>
            <a:spLocks noGrp="1"/>
          </p:cNvSpPr>
          <p:nvPr>
            <p:ph type="title"/>
          </p:nvPr>
        </p:nvSpPr>
        <p:spPr/>
        <p:txBody>
          <a:bodyPr/>
          <a:lstStyle/>
          <a:p>
            <a:r>
              <a:rPr lang="en-US" dirty="0"/>
              <a:t> </a:t>
            </a:r>
          </a:p>
        </p:txBody>
      </p:sp>
      <p:sp>
        <p:nvSpPr>
          <p:cNvPr id="4" name="Slide Number Placeholder 3">
            <a:extLst>
              <a:ext uri="{FF2B5EF4-FFF2-40B4-BE49-F238E27FC236}">
                <a16:creationId xmlns:a16="http://schemas.microsoft.com/office/drawing/2014/main" id="{8E5257C1-46E5-FA0C-F73F-FAC919682D6F}"/>
              </a:ext>
            </a:extLst>
          </p:cNvPr>
          <p:cNvSpPr>
            <a:spLocks noGrp="1"/>
          </p:cNvSpPr>
          <p:nvPr>
            <p:ph type="sldNum" sz="quarter" idx="12"/>
          </p:nvPr>
        </p:nvSpPr>
        <p:spPr/>
        <p:txBody>
          <a:bodyPr/>
          <a:lstStyle/>
          <a:p>
            <a:fld id="{A85EF1E5-F080-0048-9372-CF230FDE727D}" type="slidenum">
              <a:rPr lang="es-ES" smtClean="0"/>
              <a:t>28</a:t>
            </a:fld>
            <a:endParaRPr lang="es-ES" dirty="0"/>
          </a:p>
        </p:txBody>
      </p:sp>
      <p:pic>
        <p:nvPicPr>
          <p:cNvPr id="11" name="Picture 10" descr="A close up of a logo">
            <a:extLst>
              <a:ext uri="{FF2B5EF4-FFF2-40B4-BE49-F238E27FC236}">
                <a16:creationId xmlns:a16="http://schemas.microsoft.com/office/drawing/2014/main" id="{ACD1A300-DCF3-FFDA-F716-6560D21EBCAE}"/>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10026013" y="4176468"/>
            <a:ext cx="1057911" cy="1454628"/>
          </a:xfrm>
          <a:prstGeom prst="rect">
            <a:avLst/>
          </a:prstGeom>
        </p:spPr>
      </p:pic>
      <p:sp>
        <p:nvSpPr>
          <p:cNvPr id="12" name="TextBox 11">
            <a:extLst>
              <a:ext uri="{FF2B5EF4-FFF2-40B4-BE49-F238E27FC236}">
                <a16:creationId xmlns:a16="http://schemas.microsoft.com/office/drawing/2014/main" id="{A02D7DA4-D95A-2DD5-C004-3D2481C899E9}"/>
              </a:ext>
            </a:extLst>
          </p:cNvPr>
          <p:cNvSpPr txBox="1"/>
          <p:nvPr/>
        </p:nvSpPr>
        <p:spPr>
          <a:xfrm>
            <a:off x="3602182" y="6858000"/>
            <a:ext cx="4987636" cy="230832"/>
          </a:xfrm>
          <a:prstGeom prst="rect">
            <a:avLst/>
          </a:prstGeom>
          <a:noFill/>
        </p:spPr>
        <p:txBody>
          <a:bodyPr wrap="square" rtlCol="0">
            <a:spAutoFit/>
          </a:bodyPr>
          <a:lstStyle/>
          <a:p>
            <a:r>
              <a:rPr lang="en-US" sz="900" dirty="0">
                <a:hlinkClick r:id="rId4" tooltip="https://en.wikipedia.org/wiki/Financial_Times"/>
              </a:rPr>
              <a:t>This Photo</a:t>
            </a:r>
            <a:r>
              <a:rPr lang="en-US" sz="900" dirty="0"/>
              <a:t> by Unknown Author is licensed under </a:t>
            </a:r>
            <a:r>
              <a:rPr lang="en-US" sz="900" dirty="0">
                <a:hlinkClick r:id="rId5" tooltip="https://creativecommons.org/licenses/by-sa/3.0/"/>
              </a:rPr>
              <a:t>CC BY-SA</a:t>
            </a:r>
            <a:endParaRPr lang="en-US" sz="900" dirty="0"/>
          </a:p>
        </p:txBody>
      </p:sp>
      <p:pic>
        <p:nvPicPr>
          <p:cNvPr id="5" name="Picture 4" descr="A person giving thumbs up&#10;&#10;Description automatically generated">
            <a:extLst>
              <a:ext uri="{FF2B5EF4-FFF2-40B4-BE49-F238E27FC236}">
                <a16:creationId xmlns:a16="http://schemas.microsoft.com/office/drawing/2014/main" id="{24202FA3-D514-0910-F277-4EF7591D4D19}"/>
              </a:ext>
            </a:extLst>
          </p:cNvPr>
          <p:cNvPicPr>
            <a:picLocks noChangeAspect="1"/>
          </p:cNvPicPr>
          <p:nvPr/>
        </p:nvPicPr>
        <p:blipFill>
          <a:blip r:embed="rId6"/>
          <a:stretch>
            <a:fillRect/>
          </a:stretch>
        </p:blipFill>
        <p:spPr>
          <a:xfrm>
            <a:off x="477083" y="1107202"/>
            <a:ext cx="2208284" cy="4907298"/>
          </a:xfrm>
          <a:prstGeom prst="rect">
            <a:avLst/>
          </a:prstGeom>
        </p:spPr>
      </p:pic>
      <p:pic>
        <p:nvPicPr>
          <p:cNvPr id="7" name="Picture 6" descr="A screenshot of a phone&#10;&#10;Description automatically generated">
            <a:extLst>
              <a:ext uri="{FF2B5EF4-FFF2-40B4-BE49-F238E27FC236}">
                <a16:creationId xmlns:a16="http://schemas.microsoft.com/office/drawing/2014/main" id="{0FEC017E-7BAC-0EBA-24CC-7386DACD70C3}"/>
              </a:ext>
            </a:extLst>
          </p:cNvPr>
          <p:cNvPicPr>
            <a:picLocks noChangeAspect="1"/>
          </p:cNvPicPr>
          <p:nvPr/>
        </p:nvPicPr>
        <p:blipFill>
          <a:blip r:embed="rId7"/>
          <a:stretch>
            <a:fillRect/>
          </a:stretch>
        </p:blipFill>
        <p:spPr>
          <a:xfrm>
            <a:off x="2824568" y="1114064"/>
            <a:ext cx="2756164" cy="6124808"/>
          </a:xfrm>
          <a:prstGeom prst="rect">
            <a:avLst/>
          </a:prstGeom>
        </p:spPr>
      </p:pic>
      <p:sp>
        <p:nvSpPr>
          <p:cNvPr id="17" name="Rectangle 16">
            <a:extLst>
              <a:ext uri="{FF2B5EF4-FFF2-40B4-BE49-F238E27FC236}">
                <a16:creationId xmlns:a16="http://schemas.microsoft.com/office/drawing/2014/main" id="{AC8CF630-62E3-D76C-6604-191947FDE16B}"/>
              </a:ext>
            </a:extLst>
          </p:cNvPr>
          <p:cNvSpPr/>
          <p:nvPr/>
        </p:nvSpPr>
        <p:spPr>
          <a:xfrm>
            <a:off x="477083" y="1295400"/>
            <a:ext cx="383486" cy="2612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19" name="Picture 18" descr="A screenshot of a phone&#10;&#10;Description automatically generated">
            <a:extLst>
              <a:ext uri="{FF2B5EF4-FFF2-40B4-BE49-F238E27FC236}">
                <a16:creationId xmlns:a16="http://schemas.microsoft.com/office/drawing/2014/main" id="{5F548B3E-A8A9-596F-DE81-261D22C0B4F4}"/>
              </a:ext>
            </a:extLst>
          </p:cNvPr>
          <p:cNvPicPr>
            <a:picLocks noChangeAspect="1"/>
          </p:cNvPicPr>
          <p:nvPr/>
        </p:nvPicPr>
        <p:blipFill>
          <a:blip r:embed="rId8"/>
          <a:stretch>
            <a:fillRect/>
          </a:stretch>
        </p:blipFill>
        <p:spPr>
          <a:xfrm>
            <a:off x="4121848" y="1107202"/>
            <a:ext cx="3086100" cy="6858000"/>
          </a:xfrm>
          <a:prstGeom prst="rect">
            <a:avLst/>
          </a:prstGeom>
        </p:spPr>
      </p:pic>
      <p:pic>
        <p:nvPicPr>
          <p:cNvPr id="24" name="Picture 23">
            <a:extLst>
              <a:ext uri="{FF2B5EF4-FFF2-40B4-BE49-F238E27FC236}">
                <a16:creationId xmlns:a16="http://schemas.microsoft.com/office/drawing/2014/main" id="{6A8E7C2F-5D98-C020-C6CD-69EF15496E50}"/>
              </a:ext>
            </a:extLst>
          </p:cNvPr>
          <p:cNvPicPr>
            <a:picLocks noChangeAspect="1"/>
          </p:cNvPicPr>
          <p:nvPr/>
        </p:nvPicPr>
        <p:blipFill>
          <a:blip r:embed="rId9"/>
          <a:stretch>
            <a:fillRect/>
          </a:stretch>
        </p:blipFill>
        <p:spPr>
          <a:xfrm>
            <a:off x="7727614" y="1107202"/>
            <a:ext cx="2149026" cy="3124471"/>
          </a:xfrm>
          <a:prstGeom prst="rect">
            <a:avLst/>
          </a:prstGeom>
        </p:spPr>
      </p:pic>
    </p:spTree>
    <p:extLst>
      <p:ext uri="{BB962C8B-B14F-4D97-AF65-F5344CB8AC3E}">
        <p14:creationId xmlns:p14="http://schemas.microsoft.com/office/powerpoint/2010/main" val="37210187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65EE-E591-14B9-B4DB-08F441A84BEB}"/>
              </a:ext>
            </a:extLst>
          </p:cNvPr>
          <p:cNvSpPr>
            <a:spLocks noGrp="1"/>
          </p:cNvSpPr>
          <p:nvPr>
            <p:ph type="title"/>
          </p:nvPr>
        </p:nvSpPr>
        <p:spPr/>
        <p:txBody>
          <a:bodyPr/>
          <a:lstStyle/>
          <a:p>
            <a:r>
              <a:rPr lang="en-US" dirty="0"/>
              <a:t> </a:t>
            </a:r>
          </a:p>
        </p:txBody>
      </p:sp>
      <p:sp>
        <p:nvSpPr>
          <p:cNvPr id="4" name="Slide Number Placeholder 3">
            <a:extLst>
              <a:ext uri="{FF2B5EF4-FFF2-40B4-BE49-F238E27FC236}">
                <a16:creationId xmlns:a16="http://schemas.microsoft.com/office/drawing/2014/main" id="{8E5257C1-46E5-FA0C-F73F-FAC919682D6F}"/>
              </a:ext>
            </a:extLst>
          </p:cNvPr>
          <p:cNvSpPr>
            <a:spLocks noGrp="1"/>
          </p:cNvSpPr>
          <p:nvPr>
            <p:ph type="sldNum" sz="quarter" idx="12"/>
          </p:nvPr>
        </p:nvSpPr>
        <p:spPr/>
        <p:txBody>
          <a:bodyPr/>
          <a:lstStyle/>
          <a:p>
            <a:fld id="{A85EF1E5-F080-0048-9372-CF230FDE727D}" type="slidenum">
              <a:rPr lang="es-ES" smtClean="0"/>
              <a:t>29</a:t>
            </a:fld>
            <a:endParaRPr lang="es-ES" dirty="0"/>
          </a:p>
        </p:txBody>
      </p:sp>
      <p:pic>
        <p:nvPicPr>
          <p:cNvPr id="11" name="Picture 10" descr="A close up of a logo">
            <a:extLst>
              <a:ext uri="{FF2B5EF4-FFF2-40B4-BE49-F238E27FC236}">
                <a16:creationId xmlns:a16="http://schemas.microsoft.com/office/drawing/2014/main" id="{ACD1A300-DCF3-FFDA-F716-6560D21EBCAE}"/>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10174768" y="4443671"/>
            <a:ext cx="1057911" cy="1454628"/>
          </a:xfrm>
          <a:prstGeom prst="rect">
            <a:avLst/>
          </a:prstGeom>
        </p:spPr>
      </p:pic>
      <p:sp>
        <p:nvSpPr>
          <p:cNvPr id="12" name="TextBox 11">
            <a:extLst>
              <a:ext uri="{FF2B5EF4-FFF2-40B4-BE49-F238E27FC236}">
                <a16:creationId xmlns:a16="http://schemas.microsoft.com/office/drawing/2014/main" id="{A02D7DA4-D95A-2DD5-C004-3D2481C899E9}"/>
              </a:ext>
            </a:extLst>
          </p:cNvPr>
          <p:cNvSpPr txBox="1"/>
          <p:nvPr/>
        </p:nvSpPr>
        <p:spPr>
          <a:xfrm>
            <a:off x="3602182" y="6858000"/>
            <a:ext cx="4987636" cy="230832"/>
          </a:xfrm>
          <a:prstGeom prst="rect">
            <a:avLst/>
          </a:prstGeom>
          <a:noFill/>
        </p:spPr>
        <p:txBody>
          <a:bodyPr wrap="square" rtlCol="0">
            <a:spAutoFit/>
          </a:bodyPr>
          <a:lstStyle/>
          <a:p>
            <a:r>
              <a:rPr lang="en-US" sz="900" dirty="0">
                <a:hlinkClick r:id="rId4" tooltip="https://en.wikipedia.org/wiki/Financial_Times"/>
              </a:rPr>
              <a:t>This Photo</a:t>
            </a:r>
            <a:r>
              <a:rPr lang="en-US" sz="900" dirty="0"/>
              <a:t> by Unknown Author is licensed under </a:t>
            </a:r>
            <a:r>
              <a:rPr lang="en-US" sz="900" dirty="0">
                <a:hlinkClick r:id="rId5" tooltip="https://creativecommons.org/licenses/by-sa/3.0/"/>
              </a:rPr>
              <a:t>CC BY-SA</a:t>
            </a:r>
            <a:endParaRPr lang="en-US" sz="900" dirty="0"/>
          </a:p>
        </p:txBody>
      </p:sp>
      <p:pic>
        <p:nvPicPr>
          <p:cNvPr id="5" name="Picture 4" descr="A screenshot of a phone&#10;&#10;Description automatically generated">
            <a:extLst>
              <a:ext uri="{FF2B5EF4-FFF2-40B4-BE49-F238E27FC236}">
                <a16:creationId xmlns:a16="http://schemas.microsoft.com/office/drawing/2014/main" id="{70F6FC6F-3509-E667-05E8-F029D0626A8D}"/>
              </a:ext>
            </a:extLst>
          </p:cNvPr>
          <p:cNvPicPr>
            <a:picLocks noChangeAspect="1"/>
          </p:cNvPicPr>
          <p:nvPr/>
        </p:nvPicPr>
        <p:blipFill>
          <a:blip r:embed="rId6"/>
          <a:stretch>
            <a:fillRect/>
          </a:stretch>
        </p:blipFill>
        <p:spPr>
          <a:xfrm>
            <a:off x="447435" y="1152758"/>
            <a:ext cx="2296654" cy="5103674"/>
          </a:xfrm>
          <a:prstGeom prst="rect">
            <a:avLst/>
          </a:prstGeom>
        </p:spPr>
      </p:pic>
      <p:pic>
        <p:nvPicPr>
          <p:cNvPr id="22" name="Picture 21" descr="A screenshot of a phone&#10;&#10;Description automatically generated">
            <a:extLst>
              <a:ext uri="{FF2B5EF4-FFF2-40B4-BE49-F238E27FC236}">
                <a16:creationId xmlns:a16="http://schemas.microsoft.com/office/drawing/2014/main" id="{BBDAB7D5-0DC7-5561-95C3-E42748F780C3}"/>
              </a:ext>
            </a:extLst>
          </p:cNvPr>
          <p:cNvPicPr>
            <a:picLocks noChangeAspect="1"/>
          </p:cNvPicPr>
          <p:nvPr/>
        </p:nvPicPr>
        <p:blipFill>
          <a:blip r:embed="rId7"/>
          <a:stretch>
            <a:fillRect/>
          </a:stretch>
        </p:blipFill>
        <p:spPr>
          <a:xfrm>
            <a:off x="6298271" y="1022130"/>
            <a:ext cx="2916822" cy="6481826"/>
          </a:xfrm>
          <a:prstGeom prst="rect">
            <a:avLst/>
          </a:prstGeom>
        </p:spPr>
      </p:pic>
      <p:pic>
        <p:nvPicPr>
          <p:cNvPr id="25" name="Picture 24" descr="A screenshot of a news&#10;&#10;Description automatically generated">
            <a:extLst>
              <a:ext uri="{FF2B5EF4-FFF2-40B4-BE49-F238E27FC236}">
                <a16:creationId xmlns:a16="http://schemas.microsoft.com/office/drawing/2014/main" id="{FC069D2A-C11F-7A26-900C-5B6A76548295}"/>
              </a:ext>
            </a:extLst>
          </p:cNvPr>
          <p:cNvPicPr>
            <a:picLocks noChangeAspect="1"/>
          </p:cNvPicPr>
          <p:nvPr/>
        </p:nvPicPr>
        <p:blipFill>
          <a:blip r:embed="rId8"/>
          <a:stretch>
            <a:fillRect/>
          </a:stretch>
        </p:blipFill>
        <p:spPr>
          <a:xfrm>
            <a:off x="7046768" y="1630905"/>
            <a:ext cx="3086100" cy="6858000"/>
          </a:xfrm>
          <a:prstGeom prst="rect">
            <a:avLst/>
          </a:prstGeom>
        </p:spPr>
      </p:pic>
      <p:pic>
        <p:nvPicPr>
          <p:cNvPr id="35" name="Picture 34" descr="A screenshot of a phone&#10;&#10;Description automatically generated">
            <a:extLst>
              <a:ext uri="{FF2B5EF4-FFF2-40B4-BE49-F238E27FC236}">
                <a16:creationId xmlns:a16="http://schemas.microsoft.com/office/drawing/2014/main" id="{BC263BFB-1866-485F-D7EA-43EF98DA22EB}"/>
              </a:ext>
            </a:extLst>
          </p:cNvPr>
          <p:cNvPicPr>
            <a:picLocks noChangeAspect="1"/>
          </p:cNvPicPr>
          <p:nvPr/>
        </p:nvPicPr>
        <p:blipFill>
          <a:blip r:embed="rId9"/>
          <a:stretch>
            <a:fillRect/>
          </a:stretch>
        </p:blipFill>
        <p:spPr>
          <a:xfrm>
            <a:off x="1405589" y="1304332"/>
            <a:ext cx="3218222" cy="6539669"/>
          </a:xfrm>
          <a:prstGeom prst="rect">
            <a:avLst/>
          </a:prstGeom>
        </p:spPr>
      </p:pic>
      <p:pic>
        <p:nvPicPr>
          <p:cNvPr id="33" name="Picture 32" descr="A screenshot of a phone&#10;&#10;Description automatically generated">
            <a:extLst>
              <a:ext uri="{FF2B5EF4-FFF2-40B4-BE49-F238E27FC236}">
                <a16:creationId xmlns:a16="http://schemas.microsoft.com/office/drawing/2014/main" id="{4EE94E8D-D72B-FD26-A977-F318178A0C20}"/>
              </a:ext>
            </a:extLst>
          </p:cNvPr>
          <p:cNvPicPr>
            <a:picLocks noChangeAspect="1"/>
          </p:cNvPicPr>
          <p:nvPr/>
        </p:nvPicPr>
        <p:blipFill>
          <a:blip r:embed="rId10"/>
          <a:stretch>
            <a:fillRect/>
          </a:stretch>
        </p:blipFill>
        <p:spPr>
          <a:xfrm>
            <a:off x="2976907" y="1497479"/>
            <a:ext cx="3209116" cy="6858000"/>
          </a:xfrm>
          <a:prstGeom prst="rect">
            <a:avLst/>
          </a:prstGeom>
        </p:spPr>
      </p:pic>
      <p:pic>
        <p:nvPicPr>
          <p:cNvPr id="6" name="Picture 5" descr="A collage of a person's face&#10;&#10;Description automatically generated">
            <a:extLst>
              <a:ext uri="{FF2B5EF4-FFF2-40B4-BE49-F238E27FC236}">
                <a16:creationId xmlns:a16="http://schemas.microsoft.com/office/drawing/2014/main" id="{9E6D695B-22DD-C4A2-0154-4EDF66BABDDC}"/>
              </a:ext>
            </a:extLst>
          </p:cNvPr>
          <p:cNvPicPr>
            <a:picLocks noChangeAspect="1"/>
          </p:cNvPicPr>
          <p:nvPr/>
        </p:nvPicPr>
        <p:blipFill>
          <a:blip r:embed="rId11"/>
          <a:stretch>
            <a:fillRect/>
          </a:stretch>
        </p:blipFill>
        <p:spPr>
          <a:xfrm>
            <a:off x="7519749" y="2325756"/>
            <a:ext cx="2245249" cy="4989443"/>
          </a:xfrm>
          <a:prstGeom prst="rect">
            <a:avLst/>
          </a:prstGeom>
        </p:spPr>
      </p:pic>
    </p:spTree>
    <p:extLst>
      <p:ext uri="{BB962C8B-B14F-4D97-AF65-F5344CB8AC3E}">
        <p14:creationId xmlns:p14="http://schemas.microsoft.com/office/powerpoint/2010/main" val="17243268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3</a:t>
            </a:fld>
            <a:endParaRPr lang="es-ES" dirty="0"/>
          </a:p>
        </p:txBody>
      </p:sp>
      <p:pic>
        <p:nvPicPr>
          <p:cNvPr id="5" name="Picture 4"/>
          <p:cNvPicPr>
            <a:picLocks noChangeAspect="1"/>
          </p:cNvPicPr>
          <p:nvPr/>
        </p:nvPicPr>
        <p:blipFill>
          <a:blip r:embed="rId2"/>
          <a:stretch>
            <a:fillRect/>
          </a:stretch>
        </p:blipFill>
        <p:spPr>
          <a:xfrm>
            <a:off x="2097634" y="942627"/>
            <a:ext cx="6941837" cy="5221381"/>
          </a:xfrm>
          <a:prstGeom prst="rect">
            <a:avLst/>
          </a:prstGeom>
        </p:spPr>
      </p:pic>
      <p:pic>
        <p:nvPicPr>
          <p:cNvPr id="6" name="Picture 5">
            <a:hlinkClick r:id="rId3"/>
          </p:cNvPr>
          <p:cNvPicPr>
            <a:picLocks noChangeAspect="1"/>
          </p:cNvPicPr>
          <p:nvPr/>
        </p:nvPicPr>
        <p:blipFill>
          <a:blip r:embed="rId4"/>
          <a:stretch>
            <a:fillRect/>
          </a:stretch>
        </p:blipFill>
        <p:spPr>
          <a:xfrm>
            <a:off x="10519459" y="5915372"/>
            <a:ext cx="463336" cy="566977"/>
          </a:xfrm>
          <a:prstGeom prst="rect">
            <a:avLst/>
          </a:prstGeom>
        </p:spPr>
      </p:pic>
    </p:spTree>
    <p:extLst>
      <p:ext uri="{BB962C8B-B14F-4D97-AF65-F5344CB8AC3E}">
        <p14:creationId xmlns:p14="http://schemas.microsoft.com/office/powerpoint/2010/main" val="16946761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65EE-E591-14B9-B4DB-08F441A84BE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47D8F1F-B7A9-B4B0-F001-5C0AFAD1E582}"/>
              </a:ext>
            </a:extLst>
          </p:cNvPr>
          <p:cNvSpPr>
            <a:spLocks noGrp="1"/>
          </p:cNvSpPr>
          <p:nvPr>
            <p:ph idx="1"/>
          </p:nvPr>
        </p:nvSpPr>
        <p:spPr>
          <a:xfrm>
            <a:off x="760977" y="3433514"/>
            <a:ext cx="10699186" cy="3189814"/>
          </a:xfrm>
        </p:spPr>
        <p:txBody>
          <a:bodyPr>
            <a:normAutofit/>
          </a:bodyPr>
          <a:lstStyle/>
          <a:p>
            <a:r>
              <a:rPr lang="en-US" dirty="0"/>
              <a:t>Register to connect to NYT International (via Catalogue link)</a:t>
            </a:r>
          </a:p>
          <a:p>
            <a:pPr marL="457200" lvl="1" indent="0">
              <a:buNone/>
            </a:pPr>
            <a:r>
              <a:rPr lang="en-US" dirty="0"/>
              <a:t>With NYTimes.com Passes users have full access to the extensive breaking news, world news, and multimedia of The New York Times. On &amp; off-campus access, plus smartphone/mobile and Tablet NYT Apps is provided.</a:t>
            </a:r>
          </a:p>
          <a:p>
            <a:r>
              <a:rPr lang="en-US" dirty="0"/>
              <a:t>Use the same credentials to set up the App</a:t>
            </a:r>
          </a:p>
          <a:p>
            <a:r>
              <a:rPr lang="en-US" dirty="0"/>
              <a:t>The first login to the App can be done from anywhere</a:t>
            </a:r>
          </a:p>
        </p:txBody>
      </p:sp>
      <p:sp>
        <p:nvSpPr>
          <p:cNvPr id="4" name="Slide Number Placeholder 3">
            <a:extLst>
              <a:ext uri="{FF2B5EF4-FFF2-40B4-BE49-F238E27FC236}">
                <a16:creationId xmlns:a16="http://schemas.microsoft.com/office/drawing/2014/main" id="{8E5257C1-46E5-FA0C-F73F-FAC919682D6F}"/>
              </a:ext>
            </a:extLst>
          </p:cNvPr>
          <p:cNvSpPr>
            <a:spLocks noGrp="1"/>
          </p:cNvSpPr>
          <p:nvPr>
            <p:ph type="sldNum" sz="quarter" idx="12"/>
          </p:nvPr>
        </p:nvSpPr>
        <p:spPr/>
        <p:txBody>
          <a:bodyPr/>
          <a:lstStyle/>
          <a:p>
            <a:fld id="{A85EF1E5-F080-0048-9372-CF230FDE727D}" type="slidenum">
              <a:rPr lang="es-ES" smtClean="0"/>
              <a:t>30</a:t>
            </a:fld>
            <a:endParaRPr lang="es-ES" dirty="0"/>
          </a:p>
        </p:txBody>
      </p:sp>
      <p:sp>
        <p:nvSpPr>
          <p:cNvPr id="13" name="TextBox 12">
            <a:extLst>
              <a:ext uri="{FF2B5EF4-FFF2-40B4-BE49-F238E27FC236}">
                <a16:creationId xmlns:a16="http://schemas.microsoft.com/office/drawing/2014/main" id="{F21A982E-B4CF-D82A-63E3-67473A02857A}"/>
              </a:ext>
            </a:extLst>
          </p:cNvPr>
          <p:cNvSpPr txBox="1"/>
          <p:nvPr/>
        </p:nvSpPr>
        <p:spPr>
          <a:xfrm>
            <a:off x="760977" y="1371599"/>
            <a:ext cx="4614212" cy="707886"/>
          </a:xfrm>
          <a:prstGeom prst="rect">
            <a:avLst/>
          </a:prstGeom>
          <a:noFill/>
        </p:spPr>
        <p:txBody>
          <a:bodyPr wrap="square" rtlCol="0">
            <a:spAutoFit/>
          </a:bodyPr>
          <a:lstStyle/>
          <a:p>
            <a:r>
              <a:rPr lang="en-US" sz="4000" dirty="0"/>
              <a:t>New York Times</a:t>
            </a:r>
          </a:p>
        </p:txBody>
      </p:sp>
      <p:pic>
        <p:nvPicPr>
          <p:cNvPr id="5" name="Picture 4" descr="A computer and phone showing a news page&#10;&#10;Description automatically generated">
            <a:extLst>
              <a:ext uri="{FF2B5EF4-FFF2-40B4-BE49-F238E27FC236}">
                <a16:creationId xmlns:a16="http://schemas.microsoft.com/office/drawing/2014/main" id="{4A8D43F4-CE67-8AB3-8503-DCEC87CA3F5F}"/>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8171448" y="1014567"/>
            <a:ext cx="3061231" cy="2129835"/>
          </a:xfrm>
          <a:prstGeom prst="rect">
            <a:avLst/>
          </a:prstGeom>
        </p:spPr>
      </p:pic>
    </p:spTree>
    <p:extLst>
      <p:ext uri="{BB962C8B-B14F-4D97-AF65-F5344CB8AC3E}">
        <p14:creationId xmlns:p14="http://schemas.microsoft.com/office/powerpoint/2010/main" val="340826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65EE-E591-14B9-B4DB-08F441A84BEB}"/>
              </a:ext>
            </a:extLst>
          </p:cNvPr>
          <p:cNvSpPr>
            <a:spLocks noGrp="1"/>
          </p:cNvSpPr>
          <p:nvPr>
            <p:ph type="title"/>
          </p:nvPr>
        </p:nvSpPr>
        <p:spPr/>
        <p:txBody>
          <a:bodyPr/>
          <a:lstStyle/>
          <a:p>
            <a:r>
              <a:rPr lang="en-US" dirty="0"/>
              <a:t> </a:t>
            </a:r>
          </a:p>
        </p:txBody>
      </p:sp>
      <p:sp>
        <p:nvSpPr>
          <p:cNvPr id="4" name="Slide Number Placeholder 3">
            <a:extLst>
              <a:ext uri="{FF2B5EF4-FFF2-40B4-BE49-F238E27FC236}">
                <a16:creationId xmlns:a16="http://schemas.microsoft.com/office/drawing/2014/main" id="{8E5257C1-46E5-FA0C-F73F-FAC919682D6F}"/>
              </a:ext>
            </a:extLst>
          </p:cNvPr>
          <p:cNvSpPr>
            <a:spLocks noGrp="1"/>
          </p:cNvSpPr>
          <p:nvPr>
            <p:ph type="sldNum" sz="quarter" idx="12"/>
          </p:nvPr>
        </p:nvSpPr>
        <p:spPr/>
        <p:txBody>
          <a:bodyPr/>
          <a:lstStyle/>
          <a:p>
            <a:fld id="{A85EF1E5-F080-0048-9372-CF230FDE727D}" type="slidenum">
              <a:rPr lang="es-ES" smtClean="0"/>
              <a:t>31</a:t>
            </a:fld>
            <a:endParaRPr lang="es-ES" dirty="0"/>
          </a:p>
        </p:txBody>
      </p:sp>
      <p:sp>
        <p:nvSpPr>
          <p:cNvPr id="13" name="TextBox 12">
            <a:extLst>
              <a:ext uri="{FF2B5EF4-FFF2-40B4-BE49-F238E27FC236}">
                <a16:creationId xmlns:a16="http://schemas.microsoft.com/office/drawing/2014/main" id="{F21A982E-B4CF-D82A-63E3-67473A02857A}"/>
              </a:ext>
            </a:extLst>
          </p:cNvPr>
          <p:cNvSpPr txBox="1"/>
          <p:nvPr/>
        </p:nvSpPr>
        <p:spPr>
          <a:xfrm>
            <a:off x="760977" y="1152758"/>
            <a:ext cx="5133196" cy="707886"/>
          </a:xfrm>
          <a:prstGeom prst="rect">
            <a:avLst/>
          </a:prstGeom>
          <a:noFill/>
        </p:spPr>
        <p:txBody>
          <a:bodyPr wrap="square" rtlCol="0">
            <a:spAutoFit/>
          </a:bodyPr>
          <a:lstStyle/>
          <a:p>
            <a:r>
              <a:rPr lang="en-US" sz="4000" dirty="0"/>
              <a:t>New York Times</a:t>
            </a:r>
          </a:p>
        </p:txBody>
      </p:sp>
      <p:pic>
        <p:nvPicPr>
          <p:cNvPr id="7" name="Picture 6" descr="A person holding a baby">
            <a:extLst>
              <a:ext uri="{FF2B5EF4-FFF2-40B4-BE49-F238E27FC236}">
                <a16:creationId xmlns:a16="http://schemas.microsoft.com/office/drawing/2014/main" id="{21734F78-6EE7-5ED3-B22B-E7082DDBEF47}"/>
              </a:ext>
            </a:extLst>
          </p:cNvPr>
          <p:cNvPicPr>
            <a:picLocks noChangeAspect="1"/>
          </p:cNvPicPr>
          <p:nvPr/>
        </p:nvPicPr>
        <p:blipFill>
          <a:blip r:embed="rId3"/>
          <a:stretch>
            <a:fillRect/>
          </a:stretch>
        </p:blipFill>
        <p:spPr>
          <a:xfrm>
            <a:off x="1730508" y="1860644"/>
            <a:ext cx="3878216" cy="8618257"/>
          </a:xfrm>
          <a:prstGeom prst="rect">
            <a:avLst/>
          </a:prstGeom>
        </p:spPr>
      </p:pic>
      <p:pic>
        <p:nvPicPr>
          <p:cNvPr id="10" name="Picture 9">
            <a:extLst>
              <a:ext uri="{FF2B5EF4-FFF2-40B4-BE49-F238E27FC236}">
                <a16:creationId xmlns:a16="http://schemas.microsoft.com/office/drawing/2014/main" id="{B4D76400-8141-9962-78C3-417DFCBE1A89}"/>
              </a:ext>
            </a:extLst>
          </p:cNvPr>
          <p:cNvPicPr>
            <a:picLocks noChangeAspect="1"/>
          </p:cNvPicPr>
          <p:nvPr/>
        </p:nvPicPr>
        <p:blipFill>
          <a:blip r:embed="rId4"/>
          <a:stretch>
            <a:fillRect/>
          </a:stretch>
        </p:blipFill>
        <p:spPr>
          <a:xfrm>
            <a:off x="7718403" y="1071880"/>
            <a:ext cx="3208298" cy="4633362"/>
          </a:xfrm>
          <a:prstGeom prst="rect">
            <a:avLst/>
          </a:prstGeom>
        </p:spPr>
      </p:pic>
      <p:pic>
        <p:nvPicPr>
          <p:cNvPr id="5" name="Picture 4" descr="A screenshot of a phone&#10;&#10;Description automatically generated">
            <a:extLst>
              <a:ext uri="{FF2B5EF4-FFF2-40B4-BE49-F238E27FC236}">
                <a16:creationId xmlns:a16="http://schemas.microsoft.com/office/drawing/2014/main" id="{9F7AA6E4-05D0-F7BE-E397-700223305CE9}"/>
              </a:ext>
            </a:extLst>
          </p:cNvPr>
          <p:cNvPicPr>
            <a:picLocks noChangeAspect="1"/>
          </p:cNvPicPr>
          <p:nvPr/>
        </p:nvPicPr>
        <p:blipFill>
          <a:blip r:embed="rId5"/>
          <a:stretch>
            <a:fillRect/>
          </a:stretch>
        </p:blipFill>
        <p:spPr>
          <a:xfrm>
            <a:off x="4845560" y="1506701"/>
            <a:ext cx="2904538" cy="6454528"/>
          </a:xfrm>
          <a:prstGeom prst="rect">
            <a:avLst/>
          </a:prstGeom>
        </p:spPr>
      </p:pic>
    </p:spTree>
    <p:extLst>
      <p:ext uri="{BB962C8B-B14F-4D97-AF65-F5344CB8AC3E}">
        <p14:creationId xmlns:p14="http://schemas.microsoft.com/office/powerpoint/2010/main" val="17179856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65EE-E591-14B9-B4DB-08F441A84BE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47D8F1F-B7A9-B4B0-F001-5C0AFAD1E582}"/>
              </a:ext>
            </a:extLst>
          </p:cNvPr>
          <p:cNvSpPr>
            <a:spLocks noGrp="1"/>
          </p:cNvSpPr>
          <p:nvPr>
            <p:ph idx="1"/>
          </p:nvPr>
        </p:nvSpPr>
        <p:spPr/>
        <p:txBody>
          <a:bodyPr>
            <a:normAutofit fontScale="92500" lnSpcReduction="10000"/>
          </a:bodyPr>
          <a:lstStyle/>
          <a:p>
            <a:pPr marL="0" indent="0">
              <a:buNone/>
            </a:pPr>
            <a:r>
              <a:rPr lang="en-US" dirty="0">
                <a:solidFill>
                  <a:srgbClr val="002060"/>
                </a:solidFill>
              </a:rPr>
              <a:t>To register to the Economist, follow carefully the instructions provided by the Catalogue</a:t>
            </a:r>
          </a:p>
          <a:p>
            <a:pPr lvl="1"/>
            <a:r>
              <a:rPr lang="en-US" sz="2400" dirty="0">
                <a:solidFill>
                  <a:srgbClr val="002060"/>
                </a:solidFill>
              </a:rPr>
              <a:t>Use the Log in button on the top right corner</a:t>
            </a:r>
          </a:p>
          <a:p>
            <a:pPr lvl="1"/>
            <a:r>
              <a:rPr lang="en-US" sz="2400" dirty="0">
                <a:solidFill>
                  <a:srgbClr val="002060"/>
                </a:solidFill>
              </a:rPr>
              <a:t>Enter your @eui.eu email account without entering any password</a:t>
            </a:r>
          </a:p>
          <a:p>
            <a:pPr lvl="1"/>
            <a:r>
              <a:rPr lang="en-US" sz="2400" dirty="0">
                <a:solidFill>
                  <a:srgbClr val="002060"/>
                </a:solidFill>
              </a:rPr>
              <a:t>WAIT</a:t>
            </a:r>
          </a:p>
          <a:p>
            <a:pPr lvl="1"/>
            <a:r>
              <a:rPr lang="en-US" sz="2400" dirty="0">
                <a:solidFill>
                  <a:srgbClr val="002060"/>
                </a:solidFill>
              </a:rPr>
              <a:t>You will be asked to authenticate with your EUI credentials (first time only)</a:t>
            </a:r>
          </a:p>
          <a:p>
            <a:pPr lvl="1"/>
            <a:r>
              <a:rPr lang="en-US" sz="2400" dirty="0">
                <a:solidFill>
                  <a:srgbClr val="002060"/>
                </a:solidFill>
              </a:rPr>
              <a:t>Future access will automatically redirect you to the Economist homepage</a:t>
            </a:r>
          </a:p>
          <a:p>
            <a:endParaRPr lang="en-US" dirty="0">
              <a:solidFill>
                <a:srgbClr val="002060"/>
              </a:solidFill>
            </a:endParaRPr>
          </a:p>
          <a:p>
            <a:pPr marL="0" indent="0">
              <a:buNone/>
            </a:pPr>
            <a:r>
              <a:rPr lang="en-US" dirty="0">
                <a:solidFill>
                  <a:srgbClr val="002060"/>
                </a:solidFill>
              </a:rPr>
              <a:t>Download the App on your phone or tablet and enter with your </a:t>
            </a:r>
            <a:r>
              <a:rPr lang="en-US" sz="2400" dirty="0">
                <a:solidFill>
                  <a:srgbClr val="002060"/>
                </a:solidFill>
              </a:rPr>
              <a:t>@eui.eu credentials</a:t>
            </a:r>
          </a:p>
          <a:p>
            <a:pPr marL="0" indent="0">
              <a:buNone/>
            </a:pPr>
            <a:endParaRPr lang="en-US" dirty="0">
              <a:solidFill>
                <a:srgbClr val="002060"/>
              </a:solidFill>
            </a:endParaRPr>
          </a:p>
          <a:p>
            <a:endParaRPr lang="en-US" dirty="0">
              <a:solidFill>
                <a:srgbClr val="002060"/>
              </a:solidFill>
            </a:endParaRPr>
          </a:p>
        </p:txBody>
      </p:sp>
      <p:sp>
        <p:nvSpPr>
          <p:cNvPr id="4" name="Slide Number Placeholder 3">
            <a:extLst>
              <a:ext uri="{FF2B5EF4-FFF2-40B4-BE49-F238E27FC236}">
                <a16:creationId xmlns:a16="http://schemas.microsoft.com/office/drawing/2014/main" id="{8E5257C1-46E5-FA0C-F73F-FAC919682D6F}"/>
              </a:ext>
            </a:extLst>
          </p:cNvPr>
          <p:cNvSpPr>
            <a:spLocks noGrp="1"/>
          </p:cNvSpPr>
          <p:nvPr>
            <p:ph type="sldNum" sz="quarter" idx="12"/>
          </p:nvPr>
        </p:nvSpPr>
        <p:spPr/>
        <p:txBody>
          <a:bodyPr/>
          <a:lstStyle/>
          <a:p>
            <a:fld id="{A85EF1E5-F080-0048-9372-CF230FDE727D}" type="slidenum">
              <a:rPr lang="es-ES" smtClean="0"/>
              <a:t>32</a:t>
            </a:fld>
            <a:endParaRPr lang="es-ES" dirty="0"/>
          </a:p>
        </p:txBody>
      </p:sp>
      <p:pic>
        <p:nvPicPr>
          <p:cNvPr id="7" name="Picture 4" descr="Economist22">
            <a:hlinkClick r:id="rId3"/>
            <a:extLst>
              <a:ext uri="{FF2B5EF4-FFF2-40B4-BE49-F238E27FC236}">
                <a16:creationId xmlns:a16="http://schemas.microsoft.com/office/drawing/2014/main" id="{AAB10969-CF8E-D315-95B6-431E84E8C2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tretch/>
        </p:blipFill>
        <p:spPr bwMode="auto">
          <a:xfrm>
            <a:off x="861860" y="1590035"/>
            <a:ext cx="1428750" cy="7239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3380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65EE-E591-14B9-B4DB-08F441A84BEB}"/>
              </a:ext>
            </a:extLst>
          </p:cNvPr>
          <p:cNvSpPr>
            <a:spLocks noGrp="1"/>
          </p:cNvSpPr>
          <p:nvPr>
            <p:ph type="title"/>
          </p:nvPr>
        </p:nvSpPr>
        <p:spPr>
          <a:xfrm>
            <a:off x="536713" y="3274764"/>
            <a:ext cx="10923450" cy="2434058"/>
          </a:xfrm>
        </p:spPr>
        <p:txBody>
          <a:bodyPr>
            <a:normAutofit/>
          </a:bodyPr>
          <a:lstStyle/>
          <a:p>
            <a:r>
              <a:rPr lang="en-US" sz="3200" b="0" i="0" dirty="0">
                <a:solidFill>
                  <a:srgbClr val="131516"/>
                </a:solidFill>
                <a:effectLst/>
                <a:latin typeface="nunito sans" pitchFamily="2" charset="0"/>
              </a:rPr>
              <a:t/>
            </a:r>
            <a:br>
              <a:rPr lang="en-US" sz="3200" b="0" i="0" dirty="0">
                <a:solidFill>
                  <a:srgbClr val="131516"/>
                </a:solidFill>
                <a:effectLst/>
                <a:latin typeface="nunito sans" pitchFamily="2" charset="0"/>
              </a:rPr>
            </a:br>
            <a:r>
              <a:rPr lang="en-US" sz="3200" b="0" i="0" dirty="0">
                <a:solidFill>
                  <a:srgbClr val="131516"/>
                </a:solidFill>
                <a:effectLst/>
                <a:latin typeface="nunito sans" pitchFamily="2" charset="0"/>
              </a:rPr>
              <a:t/>
            </a:r>
            <a:br>
              <a:rPr lang="en-US" sz="3200" b="0" i="0" dirty="0">
                <a:solidFill>
                  <a:srgbClr val="131516"/>
                </a:solidFill>
                <a:effectLst/>
                <a:latin typeface="nunito sans" pitchFamily="2" charset="0"/>
              </a:rPr>
            </a:br>
            <a:r>
              <a:rPr lang="en-US" sz="2400" b="0" dirty="0">
                <a:solidFill>
                  <a:srgbClr val="131516"/>
                </a:solidFill>
                <a:latin typeface="nunito sans" pitchFamily="2" charset="0"/>
              </a:rPr>
              <a:t>Use the REPORT AN ACCESS PROBLEM link to contact us for any problems you may encounter accessing Library electronic resources</a:t>
            </a:r>
            <a:endParaRPr lang="en-US" sz="2400" dirty="0"/>
          </a:p>
        </p:txBody>
      </p:sp>
      <p:sp>
        <p:nvSpPr>
          <p:cNvPr id="4" name="Slide Number Placeholder 3">
            <a:extLst>
              <a:ext uri="{FF2B5EF4-FFF2-40B4-BE49-F238E27FC236}">
                <a16:creationId xmlns:a16="http://schemas.microsoft.com/office/drawing/2014/main" id="{8E5257C1-46E5-FA0C-F73F-FAC919682D6F}"/>
              </a:ext>
            </a:extLst>
          </p:cNvPr>
          <p:cNvSpPr>
            <a:spLocks noGrp="1"/>
          </p:cNvSpPr>
          <p:nvPr>
            <p:ph type="sldNum" sz="quarter" idx="12"/>
          </p:nvPr>
        </p:nvSpPr>
        <p:spPr/>
        <p:txBody>
          <a:bodyPr/>
          <a:lstStyle/>
          <a:p>
            <a:fld id="{A85EF1E5-F080-0048-9372-CF230FDE727D}" type="slidenum">
              <a:rPr lang="es-ES" smtClean="0"/>
              <a:t>33</a:t>
            </a:fld>
            <a:endParaRPr lang="es-ES" dirty="0"/>
          </a:p>
        </p:txBody>
      </p:sp>
      <p:pic>
        <p:nvPicPr>
          <p:cNvPr id="5" name="Picture 4">
            <a:extLst>
              <a:ext uri="{FF2B5EF4-FFF2-40B4-BE49-F238E27FC236}">
                <a16:creationId xmlns:a16="http://schemas.microsoft.com/office/drawing/2014/main" id="{43953F42-98A9-9090-7CB5-38D4963A0307}"/>
              </a:ext>
            </a:extLst>
          </p:cNvPr>
          <p:cNvPicPr>
            <a:picLocks noChangeAspect="1"/>
          </p:cNvPicPr>
          <p:nvPr/>
        </p:nvPicPr>
        <p:blipFill>
          <a:blip r:embed="rId2"/>
          <a:stretch>
            <a:fillRect/>
          </a:stretch>
        </p:blipFill>
        <p:spPr>
          <a:xfrm>
            <a:off x="0" y="2186830"/>
            <a:ext cx="12192000" cy="1440814"/>
          </a:xfrm>
          <a:prstGeom prst="rect">
            <a:avLst/>
          </a:prstGeom>
        </p:spPr>
      </p:pic>
      <p:sp>
        <p:nvSpPr>
          <p:cNvPr id="6" name="TextBox 5">
            <a:extLst>
              <a:ext uri="{FF2B5EF4-FFF2-40B4-BE49-F238E27FC236}">
                <a16:creationId xmlns:a16="http://schemas.microsoft.com/office/drawing/2014/main" id="{DB6F117F-0358-2923-D23D-DEE940FAE6AA}"/>
              </a:ext>
            </a:extLst>
          </p:cNvPr>
          <p:cNvSpPr txBox="1"/>
          <p:nvPr/>
        </p:nvSpPr>
        <p:spPr>
          <a:xfrm>
            <a:off x="1630016" y="1357795"/>
            <a:ext cx="9392479" cy="707886"/>
          </a:xfrm>
          <a:prstGeom prst="rect">
            <a:avLst/>
          </a:prstGeom>
          <a:noFill/>
        </p:spPr>
        <p:txBody>
          <a:bodyPr wrap="square" rtlCol="0">
            <a:spAutoFit/>
          </a:bodyPr>
          <a:lstStyle/>
          <a:p>
            <a:r>
              <a:rPr lang="en-US" sz="4000" dirty="0"/>
              <a:t>Any issues accessing eResources?</a:t>
            </a:r>
          </a:p>
        </p:txBody>
      </p:sp>
    </p:spTree>
    <p:extLst>
      <p:ext uri="{BB962C8B-B14F-4D97-AF65-F5344CB8AC3E}">
        <p14:creationId xmlns:p14="http://schemas.microsoft.com/office/powerpoint/2010/main" val="2868647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34</a:t>
            </a:fld>
            <a:endParaRPr lang="es-ES" dirty="0"/>
          </a:p>
        </p:txBody>
      </p:sp>
      <p:pic>
        <p:nvPicPr>
          <p:cNvPr id="7" name="Picture 6">
            <a:extLst>
              <a:ext uri="{FF2B5EF4-FFF2-40B4-BE49-F238E27FC236}">
                <a16:creationId xmlns:a16="http://schemas.microsoft.com/office/drawing/2014/main" id="{E9D78DF4-FDEF-60D3-F899-F5C2E64E5F66}"/>
              </a:ext>
            </a:extLst>
          </p:cNvPr>
          <p:cNvPicPr>
            <a:picLocks noChangeAspect="1"/>
          </p:cNvPicPr>
          <p:nvPr/>
        </p:nvPicPr>
        <p:blipFill>
          <a:blip r:embed="rId2"/>
          <a:stretch>
            <a:fillRect/>
          </a:stretch>
        </p:blipFill>
        <p:spPr>
          <a:xfrm>
            <a:off x="1299931" y="1308306"/>
            <a:ext cx="9672654" cy="5133168"/>
          </a:xfrm>
          <a:prstGeom prst="rect">
            <a:avLst/>
          </a:prstGeom>
        </p:spPr>
      </p:pic>
      <p:pic>
        <p:nvPicPr>
          <p:cNvPr id="9" name="Picture 8">
            <a:extLst>
              <a:ext uri="{FF2B5EF4-FFF2-40B4-BE49-F238E27FC236}">
                <a16:creationId xmlns:a16="http://schemas.microsoft.com/office/drawing/2014/main" id="{DB70454B-6867-BC79-88DC-8C6A1162675C}"/>
              </a:ext>
            </a:extLst>
          </p:cNvPr>
          <p:cNvPicPr>
            <a:picLocks noChangeAspect="1"/>
          </p:cNvPicPr>
          <p:nvPr/>
        </p:nvPicPr>
        <p:blipFill>
          <a:blip r:embed="rId3"/>
          <a:stretch>
            <a:fillRect/>
          </a:stretch>
        </p:blipFill>
        <p:spPr>
          <a:xfrm>
            <a:off x="161591" y="85631"/>
            <a:ext cx="2784737" cy="864228"/>
          </a:xfrm>
          <a:prstGeom prst="rect">
            <a:avLst/>
          </a:prstGeom>
        </p:spPr>
      </p:pic>
      <p:pic>
        <p:nvPicPr>
          <p:cNvPr id="10" name="Picture 9">
            <a:hlinkClick r:id="rId4"/>
            <a:extLst>
              <a:ext uri="{FF2B5EF4-FFF2-40B4-BE49-F238E27FC236}">
                <a16:creationId xmlns:a16="http://schemas.microsoft.com/office/drawing/2014/main" id="{04054A79-659B-B14C-1E62-8703B146D990}"/>
              </a:ext>
            </a:extLst>
          </p:cNvPr>
          <p:cNvPicPr>
            <a:picLocks noChangeAspect="1"/>
          </p:cNvPicPr>
          <p:nvPr/>
        </p:nvPicPr>
        <p:blipFill>
          <a:blip r:embed="rId5"/>
          <a:stretch>
            <a:fillRect/>
          </a:stretch>
        </p:blipFill>
        <p:spPr>
          <a:xfrm>
            <a:off x="11220278" y="5874497"/>
            <a:ext cx="463336" cy="566977"/>
          </a:xfrm>
          <a:prstGeom prst="rect">
            <a:avLst/>
          </a:prstGeom>
        </p:spPr>
      </p:pic>
    </p:spTree>
    <p:extLst>
      <p:ext uri="{BB962C8B-B14F-4D97-AF65-F5344CB8AC3E}">
        <p14:creationId xmlns:p14="http://schemas.microsoft.com/office/powerpoint/2010/main" val="20992493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998176" y="479561"/>
            <a:ext cx="10512459" cy="1199537"/>
          </a:xfrm>
        </p:spPr>
        <p:txBody>
          <a:bodyPr>
            <a:normAutofit/>
          </a:bodyPr>
          <a:lstStyle/>
          <a:p>
            <a:r>
              <a:rPr lang="en-GB" sz="3600" b="0" dirty="0"/>
              <a:t>Factiva search operators</a:t>
            </a:r>
          </a:p>
        </p:txBody>
      </p:sp>
      <p:sp>
        <p:nvSpPr>
          <p:cNvPr id="3" name="Content Placeholder 2">
            <a:extLst>
              <a:ext uri="{FF2B5EF4-FFF2-40B4-BE49-F238E27FC236}">
                <a16:creationId xmlns:a16="http://schemas.microsoft.com/office/drawing/2014/main" id="{89ED4F0C-C4F0-4B9C-481F-32EA7D4C0F59}"/>
              </a:ext>
            </a:extLst>
          </p:cNvPr>
          <p:cNvSpPr>
            <a:spLocks noGrp="1"/>
          </p:cNvSpPr>
          <p:nvPr>
            <p:ph idx="1"/>
          </p:nvPr>
        </p:nvSpPr>
        <p:spPr>
          <a:xfrm>
            <a:off x="1617784" y="1757824"/>
            <a:ext cx="8880229" cy="3189814"/>
          </a:xfrm>
        </p:spPr>
        <p:txBody>
          <a:bodyPr>
            <a:normAutofit/>
          </a:bodyPr>
          <a:lstStyle/>
          <a:p>
            <a:pPr marL="0" indent="0">
              <a:buNone/>
            </a:pPr>
            <a:r>
              <a:rPr lang="en-US" dirty="0"/>
              <a:t>Simple search: 		</a:t>
            </a:r>
            <a:r>
              <a:rPr lang="en-US" dirty="0" smtClean="0"/>
              <a:t>Deforestation</a:t>
            </a:r>
            <a:endParaRPr lang="en-US" dirty="0"/>
          </a:p>
          <a:p>
            <a:pPr marL="0" indent="0">
              <a:buNone/>
            </a:pPr>
            <a:r>
              <a:rPr lang="en-US" dirty="0"/>
              <a:t>All keywords present:	Geneva Conventions </a:t>
            </a:r>
            <a:r>
              <a:rPr lang="en-US" sz="1800" dirty="0"/>
              <a:t>(AND implied)</a:t>
            </a:r>
          </a:p>
          <a:p>
            <a:pPr marL="0" indent="0">
              <a:buNone/>
            </a:pPr>
            <a:r>
              <a:rPr lang="en-US" dirty="0"/>
              <a:t>Phrase search: 		“European </a:t>
            </a:r>
            <a:r>
              <a:rPr lang="en-US" dirty="0" smtClean="0"/>
              <a:t>AI </a:t>
            </a:r>
            <a:r>
              <a:rPr lang="en-US" dirty="0"/>
              <a:t>Act”</a:t>
            </a:r>
          </a:p>
          <a:p>
            <a:pPr marL="0" indent="0">
              <a:buNone/>
            </a:pPr>
            <a:r>
              <a:rPr lang="en-US" dirty="0"/>
              <a:t>Any terms in article: 	Mercedes </a:t>
            </a:r>
            <a:r>
              <a:rPr lang="en-US" sz="2000" dirty="0"/>
              <a:t>OR</a:t>
            </a:r>
            <a:r>
              <a:rPr lang="en-US" dirty="0"/>
              <a:t> Daimler</a:t>
            </a:r>
          </a:p>
          <a:p>
            <a:pPr marL="0" indent="0">
              <a:buNone/>
            </a:pPr>
            <a:r>
              <a:rPr lang="en-US" dirty="0"/>
              <a:t>Exclude terms: 		“fossil fuels” –coal</a:t>
            </a:r>
          </a:p>
          <a:p>
            <a:pPr marL="0" indent="0">
              <a:buNone/>
            </a:pPr>
            <a:r>
              <a:rPr lang="en-US" dirty="0"/>
              <a:t>Headline search: 		hl: “COP29”</a:t>
            </a:r>
          </a:p>
          <a:p>
            <a:pPr marL="0" indent="0">
              <a:buNone/>
            </a:pPr>
            <a:endParaRPr lang="en-GB" dirty="0"/>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35</a:t>
            </a:fld>
            <a:endParaRPr lang="es-ES" dirty="0"/>
          </a:p>
        </p:txBody>
      </p:sp>
    </p:spTree>
    <p:extLst>
      <p:ext uri="{BB962C8B-B14F-4D97-AF65-F5344CB8AC3E}">
        <p14:creationId xmlns:p14="http://schemas.microsoft.com/office/powerpoint/2010/main" val="27169208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854" y="465850"/>
            <a:ext cx="10449048" cy="809036"/>
          </a:xfrm>
        </p:spPr>
        <p:txBody>
          <a:bodyPr>
            <a:normAutofit/>
          </a:bodyPr>
          <a:lstStyle/>
          <a:p>
            <a:r>
              <a:rPr lang="en-GB" sz="4000" b="0" dirty="0"/>
              <a:t>       </a:t>
            </a:r>
            <a:r>
              <a:rPr lang="en-GB" sz="3600" b="0" dirty="0"/>
              <a:t>Factiva support</a:t>
            </a:r>
          </a:p>
        </p:txBody>
      </p:sp>
      <p:sp>
        <p:nvSpPr>
          <p:cNvPr id="4" name="Slide Number Placeholder 3"/>
          <p:cNvSpPr>
            <a:spLocks noGrp="1"/>
          </p:cNvSpPr>
          <p:nvPr>
            <p:ph type="sldNum" sz="quarter" idx="12"/>
          </p:nvPr>
        </p:nvSpPr>
        <p:spPr/>
        <p:txBody>
          <a:bodyPr/>
          <a:lstStyle/>
          <a:p>
            <a:fld id="{A85EF1E5-F080-0048-9372-CF230FDE727D}" type="slidenum">
              <a:rPr lang="es-ES" smtClean="0"/>
              <a:t>36</a:t>
            </a:fld>
            <a:endParaRPr lang="es-ES" dirty="0"/>
          </a:p>
        </p:txBody>
      </p:sp>
      <p:pic>
        <p:nvPicPr>
          <p:cNvPr id="5" name="Picture 4"/>
          <p:cNvPicPr>
            <a:picLocks noChangeAspect="1"/>
          </p:cNvPicPr>
          <p:nvPr/>
        </p:nvPicPr>
        <p:blipFill>
          <a:blip r:embed="rId2"/>
          <a:stretch>
            <a:fillRect/>
          </a:stretch>
        </p:blipFill>
        <p:spPr>
          <a:xfrm>
            <a:off x="1657086" y="1274886"/>
            <a:ext cx="9213866" cy="5395713"/>
          </a:xfrm>
          <a:prstGeom prst="rect">
            <a:avLst/>
          </a:prstGeom>
        </p:spPr>
      </p:pic>
      <p:pic>
        <p:nvPicPr>
          <p:cNvPr id="3" name="Picture 2">
            <a:hlinkClick r:id="rId3"/>
          </p:cNvPr>
          <p:cNvPicPr>
            <a:picLocks noChangeAspect="1"/>
          </p:cNvPicPr>
          <p:nvPr/>
        </p:nvPicPr>
        <p:blipFill>
          <a:blip r:embed="rId4"/>
          <a:stretch>
            <a:fillRect/>
          </a:stretch>
        </p:blipFill>
        <p:spPr>
          <a:xfrm>
            <a:off x="10769343" y="5975422"/>
            <a:ext cx="463336" cy="566977"/>
          </a:xfrm>
          <a:prstGeom prst="rect">
            <a:avLst/>
          </a:prstGeom>
        </p:spPr>
      </p:pic>
    </p:spTree>
    <p:extLst>
      <p:ext uri="{BB962C8B-B14F-4D97-AF65-F5344CB8AC3E}">
        <p14:creationId xmlns:p14="http://schemas.microsoft.com/office/powerpoint/2010/main" val="34881989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37</a:t>
            </a:fld>
            <a:endParaRPr lang="es-ES" dirty="0"/>
          </a:p>
        </p:txBody>
      </p:sp>
      <p:pic>
        <p:nvPicPr>
          <p:cNvPr id="8" name="Picture 7">
            <a:extLst>
              <a:ext uri="{FF2B5EF4-FFF2-40B4-BE49-F238E27FC236}">
                <a16:creationId xmlns:a16="http://schemas.microsoft.com/office/drawing/2014/main" id="{66CDD464-7B9F-B4F0-0576-3629BA6B2E09}"/>
              </a:ext>
            </a:extLst>
          </p:cNvPr>
          <p:cNvPicPr>
            <a:picLocks noChangeAspect="1"/>
          </p:cNvPicPr>
          <p:nvPr/>
        </p:nvPicPr>
        <p:blipFill>
          <a:blip r:embed="rId2"/>
          <a:stretch>
            <a:fillRect/>
          </a:stretch>
        </p:blipFill>
        <p:spPr>
          <a:xfrm>
            <a:off x="454309" y="320893"/>
            <a:ext cx="11330426" cy="6390261"/>
          </a:xfrm>
          <a:prstGeom prst="rect">
            <a:avLst/>
          </a:prstGeom>
        </p:spPr>
      </p:pic>
    </p:spTree>
    <p:extLst>
      <p:ext uri="{BB962C8B-B14F-4D97-AF65-F5344CB8AC3E}">
        <p14:creationId xmlns:p14="http://schemas.microsoft.com/office/powerpoint/2010/main" val="10019770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789382" y="418015"/>
            <a:ext cx="10721254" cy="1199537"/>
          </a:xfrm>
        </p:spPr>
        <p:txBody>
          <a:bodyPr>
            <a:normAutofit/>
          </a:bodyPr>
          <a:lstStyle/>
          <a:p>
            <a:r>
              <a:rPr lang="en-GB" b="0" dirty="0">
                <a:latin typeface="Calibri" panose="020F0502020204030204" pitchFamily="34" charset="0"/>
                <a:cs typeface="Arial" panose="020B0604020202020204" pitchFamily="34" charset="0"/>
              </a:rPr>
              <a:t>Annual ESR resource funding call</a:t>
            </a:r>
            <a:endParaRPr lang="en-GB" sz="2400" b="0" dirty="0"/>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38</a:t>
            </a:fld>
            <a:endParaRPr lang="es-ES" dirty="0"/>
          </a:p>
        </p:txBody>
      </p:sp>
      <p:pic>
        <p:nvPicPr>
          <p:cNvPr id="5" name="Picture 4">
            <a:extLst>
              <a:ext uri="{FF2B5EF4-FFF2-40B4-BE49-F238E27FC236}">
                <a16:creationId xmlns:a16="http://schemas.microsoft.com/office/drawing/2014/main" id="{8771FC2A-8F51-11E6-8915-62C64550F999}"/>
              </a:ext>
            </a:extLst>
          </p:cNvPr>
          <p:cNvPicPr>
            <a:picLocks noChangeAspect="1"/>
          </p:cNvPicPr>
          <p:nvPr/>
        </p:nvPicPr>
        <p:blipFill>
          <a:blip r:embed="rId2"/>
          <a:stretch>
            <a:fillRect/>
          </a:stretch>
        </p:blipFill>
        <p:spPr>
          <a:xfrm>
            <a:off x="2714194" y="1237466"/>
            <a:ext cx="7255253" cy="5532130"/>
          </a:xfrm>
          <a:prstGeom prst="rect">
            <a:avLst/>
          </a:prstGeom>
        </p:spPr>
      </p:pic>
    </p:spTree>
    <p:extLst>
      <p:ext uri="{BB962C8B-B14F-4D97-AF65-F5344CB8AC3E}">
        <p14:creationId xmlns:p14="http://schemas.microsoft.com/office/powerpoint/2010/main" val="18900208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3A41AF-7E5E-FE20-7721-A14113DAEC00}"/>
              </a:ext>
            </a:extLst>
          </p:cNvPr>
          <p:cNvSpPr>
            <a:spLocks noGrp="1"/>
          </p:cNvSpPr>
          <p:nvPr>
            <p:ph type="sldNum" sz="quarter" idx="12"/>
          </p:nvPr>
        </p:nvSpPr>
        <p:spPr/>
        <p:txBody>
          <a:bodyPr/>
          <a:lstStyle/>
          <a:p>
            <a:fld id="{A85EF1E5-F080-0048-9372-CF230FDE727D}" type="slidenum">
              <a:rPr lang="es-ES" smtClean="0"/>
              <a:t>39</a:t>
            </a:fld>
            <a:endParaRPr lang="es-ES" dirty="0"/>
          </a:p>
        </p:txBody>
      </p:sp>
      <p:pic>
        <p:nvPicPr>
          <p:cNvPr id="26" name="Picture 25">
            <a:extLst>
              <a:ext uri="{FF2B5EF4-FFF2-40B4-BE49-F238E27FC236}">
                <a16:creationId xmlns:a16="http://schemas.microsoft.com/office/drawing/2014/main" id="{A235E9F1-84BC-D98B-ECD3-1F17C39FDD78}"/>
              </a:ext>
            </a:extLst>
          </p:cNvPr>
          <p:cNvPicPr>
            <a:picLocks noChangeAspect="1"/>
          </p:cNvPicPr>
          <p:nvPr/>
        </p:nvPicPr>
        <p:blipFill>
          <a:blip r:embed="rId2"/>
          <a:stretch>
            <a:fillRect/>
          </a:stretch>
        </p:blipFill>
        <p:spPr>
          <a:xfrm>
            <a:off x="357090" y="1528497"/>
            <a:ext cx="11736438" cy="3801005"/>
          </a:xfrm>
          <a:prstGeom prst="rect">
            <a:avLst/>
          </a:prstGeom>
        </p:spPr>
      </p:pic>
      <p:pic>
        <p:nvPicPr>
          <p:cNvPr id="2" name="Picture 1">
            <a:hlinkClick r:id="rId3"/>
          </p:cNvPr>
          <p:cNvPicPr>
            <a:picLocks noChangeAspect="1"/>
          </p:cNvPicPr>
          <p:nvPr/>
        </p:nvPicPr>
        <p:blipFill>
          <a:blip r:embed="rId4"/>
          <a:stretch>
            <a:fillRect/>
          </a:stretch>
        </p:blipFill>
        <p:spPr>
          <a:xfrm>
            <a:off x="10498476" y="5874497"/>
            <a:ext cx="463336" cy="566977"/>
          </a:xfrm>
          <a:prstGeom prst="rect">
            <a:avLst/>
          </a:prstGeom>
        </p:spPr>
      </p:pic>
    </p:spTree>
    <p:extLst>
      <p:ext uri="{BB962C8B-B14F-4D97-AF65-F5344CB8AC3E}">
        <p14:creationId xmlns:p14="http://schemas.microsoft.com/office/powerpoint/2010/main" val="10091506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4</a:t>
            </a:fld>
            <a:endParaRPr lang="es-ES" dirty="0"/>
          </a:p>
        </p:txBody>
      </p:sp>
      <p:sp>
        <p:nvSpPr>
          <p:cNvPr id="5" name="Rectangle 4"/>
          <p:cNvSpPr/>
          <p:nvPr/>
        </p:nvSpPr>
        <p:spPr>
          <a:xfrm>
            <a:off x="868219" y="1285369"/>
            <a:ext cx="10086108" cy="5257658"/>
          </a:xfrm>
          <a:prstGeom prst="rect">
            <a:avLst/>
          </a:prstGeom>
        </p:spPr>
        <p:txBody>
          <a:bodyPr wrap="square">
            <a:spAutoFit/>
          </a:bodyPr>
          <a:lstStyle/>
          <a:p>
            <a:pPr>
              <a:lnSpc>
                <a:spcPct val="107000"/>
              </a:lnSpc>
              <a:spcAft>
                <a:spcPts val="1560"/>
              </a:spcAft>
            </a:pPr>
            <a:r>
              <a:rPr lang="en-GB" sz="2400" b="1" kern="0" dirty="0">
                <a:solidFill>
                  <a:srgbClr val="002060"/>
                </a:solidFill>
                <a:latin typeface="Calibri" panose="020F0502020204030204" pitchFamily="34" charset="0"/>
                <a:ea typeface="Times New Roman" panose="02020603050405020304" pitchFamily="18" charset="0"/>
                <a:cs typeface="Calibri" panose="020F0502020204030204" pitchFamily="34" charset="0"/>
              </a:rPr>
              <a:t>On-campus</a:t>
            </a:r>
            <a:endParaRPr lang="en-GB" sz="2400" kern="1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1560"/>
              </a:spcAft>
              <a:buFont typeface="Symbol" panose="05050102010706020507" pitchFamily="18" charset="2"/>
              <a:buChar char=""/>
            </a:pPr>
            <a:r>
              <a:rPr lang="en-GB" sz="2400" kern="0" dirty="0">
                <a:solidFill>
                  <a:srgbClr val="002060"/>
                </a:solidFill>
                <a:latin typeface="Calibri" panose="020F0502020204030204" pitchFamily="34" charset="0"/>
                <a:ea typeface="Times New Roman" panose="02020603050405020304" pitchFamily="18" charset="0"/>
                <a:cs typeface="Calibri" panose="020F0502020204030204" pitchFamily="34" charset="0"/>
              </a:rPr>
              <a:t>For most resources, no authentication required.</a:t>
            </a:r>
            <a:endParaRPr lang="en-GB"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1560"/>
              </a:spcAft>
            </a:pPr>
            <a:r>
              <a:rPr lang="en-GB" sz="2400" b="1" kern="0" dirty="0">
                <a:solidFill>
                  <a:srgbClr val="002060"/>
                </a:solidFill>
                <a:latin typeface="Calibri" panose="020F0502020204030204" pitchFamily="34" charset="0"/>
                <a:ea typeface="Times New Roman" panose="02020603050405020304" pitchFamily="18" charset="0"/>
                <a:cs typeface="Calibri" panose="020F0502020204030204" pitchFamily="34" charset="0"/>
              </a:rPr>
              <a:t>Off-campus</a:t>
            </a:r>
            <a:endParaRPr lang="en-GB" sz="2400" kern="0"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spcAft>
                <a:spcPts val="1560"/>
              </a:spcAft>
              <a:buFont typeface="Symbol" panose="05050102010706020507" pitchFamily="18" charset="2"/>
              <a:buChar char=""/>
            </a:pPr>
            <a:r>
              <a:rPr lang="en-GB" sz="2400" kern="0" dirty="0">
                <a:solidFill>
                  <a:srgbClr val="002060"/>
                </a:solidFill>
                <a:latin typeface="Calibri" panose="020F0502020204030204" pitchFamily="34" charset="0"/>
                <a:ea typeface="Times New Roman" panose="02020603050405020304" pitchFamily="18" charset="0"/>
                <a:cs typeface="Calibri" panose="020F0502020204030204" pitchFamily="34" charset="0"/>
              </a:rPr>
              <a:t>Use EUI credentials, </a:t>
            </a:r>
            <a:r>
              <a:rPr lang="en-GB" sz="2400" b="1" kern="0" dirty="0">
                <a:solidFill>
                  <a:srgbClr val="002060"/>
                </a:solidFill>
                <a:latin typeface="Calibri" panose="020F0502020204030204" pitchFamily="34" charset="0"/>
                <a:ea typeface="Times New Roman" panose="02020603050405020304" pitchFamily="18" charset="0"/>
                <a:cs typeface="Calibri" panose="020F0502020204030204" pitchFamily="34" charset="0"/>
              </a:rPr>
              <a:t>username and password</a:t>
            </a:r>
            <a:r>
              <a:rPr lang="en-GB" sz="2400" kern="0" dirty="0">
                <a:solidFill>
                  <a:srgbClr val="002060"/>
                </a:solidFill>
                <a:latin typeface="Calibri" panose="020F0502020204030204" pitchFamily="34" charset="0"/>
                <a:ea typeface="Times New Roman" panose="02020603050405020304" pitchFamily="18" charset="0"/>
                <a:cs typeface="Calibri" panose="020F0502020204030204" pitchFamily="34" charset="0"/>
              </a:rPr>
              <a:t>, to access online resources, when off-campus</a:t>
            </a:r>
            <a:endParaRPr lang="en-GB" sz="2400" kern="1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1560"/>
              </a:spcAft>
              <a:buFont typeface="Symbol" panose="05050102010706020507" pitchFamily="18" charset="2"/>
              <a:buChar char=""/>
            </a:pPr>
            <a:r>
              <a:rPr lang="en-GB" sz="2400" kern="0" dirty="0">
                <a:solidFill>
                  <a:srgbClr val="002060"/>
                </a:solidFill>
                <a:latin typeface="Calibri" panose="020F0502020204030204" pitchFamily="34" charset="0"/>
                <a:ea typeface="Times New Roman" panose="02020603050405020304" pitchFamily="18" charset="0"/>
                <a:cs typeface="Calibri" panose="020F0502020204030204" pitchFamily="34" charset="0"/>
              </a:rPr>
              <a:t>Links from the Catalogue will prompt login</a:t>
            </a:r>
            <a:endParaRPr lang="en-GB" sz="2400" kern="1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1560"/>
              </a:spcAft>
              <a:buFont typeface="Symbol" panose="05050102010706020507" pitchFamily="18" charset="2"/>
              <a:buChar char=""/>
            </a:pPr>
            <a:r>
              <a:rPr lang="en-GB" sz="2400" kern="0" dirty="0">
                <a:solidFill>
                  <a:srgbClr val="002060"/>
                </a:solidFill>
                <a:latin typeface="Calibri" panose="020F0502020204030204" pitchFamily="34" charset="0"/>
                <a:ea typeface="Times New Roman" panose="02020603050405020304" pitchFamily="18" charset="0"/>
                <a:cs typeface="Calibri" panose="020F0502020204030204" pitchFamily="34" charset="0"/>
              </a:rPr>
              <a:t>Most publishers allow direct access to subscribed contents via OpenAthens authentication</a:t>
            </a:r>
            <a:endParaRPr lang="en-GB" sz="2400" kern="1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1560"/>
              </a:spcAft>
              <a:buFont typeface="Symbol" panose="05050102010706020507" pitchFamily="18" charset="2"/>
              <a:buChar char=""/>
            </a:pPr>
            <a:r>
              <a:rPr lang="en-GB" sz="2400" kern="0" dirty="0">
                <a:solidFill>
                  <a:srgbClr val="002060"/>
                </a:solidFill>
                <a:latin typeface="Calibri" panose="020F0502020204030204" pitchFamily="34" charset="0"/>
                <a:ea typeface="Times New Roman" panose="02020603050405020304" pitchFamily="18" charset="0"/>
                <a:cs typeface="Calibri" panose="020F0502020204030204" pitchFamily="34" charset="0"/>
              </a:rPr>
              <a:t>When asked to select institutional affiliation; select ‘European University Institute’ from the list of institutions.</a:t>
            </a:r>
            <a:endParaRPr lang="en-GB" sz="2400" kern="1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76353B11-B94B-43E8-991A-472C1EB9241B}"/>
              </a:ext>
            </a:extLst>
          </p:cNvPr>
          <p:cNvPicPr>
            <a:picLocks noChangeAspect="1"/>
          </p:cNvPicPr>
          <p:nvPr/>
        </p:nvPicPr>
        <p:blipFill>
          <a:blip r:embed="rId2"/>
          <a:stretch>
            <a:fillRect/>
          </a:stretch>
        </p:blipFill>
        <p:spPr>
          <a:xfrm>
            <a:off x="0" y="204787"/>
            <a:ext cx="12192000" cy="866775"/>
          </a:xfrm>
          <a:prstGeom prst="rect">
            <a:avLst/>
          </a:prstGeom>
        </p:spPr>
      </p:pic>
    </p:spTree>
    <p:extLst>
      <p:ext uri="{BB962C8B-B14F-4D97-AF65-F5344CB8AC3E}">
        <p14:creationId xmlns:p14="http://schemas.microsoft.com/office/powerpoint/2010/main" val="31160380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811450" y="418015"/>
            <a:ext cx="10699186" cy="1199537"/>
          </a:xfrm>
        </p:spPr>
        <p:txBody>
          <a:bodyPr>
            <a:normAutofit fontScale="90000"/>
          </a:bodyPr>
          <a:lstStyle/>
          <a:p>
            <a:r>
              <a:rPr lang="en-GB" sz="4400" b="0" dirty="0">
                <a:effectLst/>
                <a:latin typeface="Calibri" panose="020F0502020204030204" pitchFamily="34" charset="0"/>
                <a:ea typeface="Calibri" panose="020F0502020204030204" pitchFamily="34" charset="0"/>
                <a:cs typeface="Arial" panose="020B0604020202020204" pitchFamily="34" charset="0"/>
              </a:rPr>
              <a:t> </a:t>
            </a:r>
            <a:br>
              <a:rPr lang="en-GB" sz="4400" b="0" dirty="0">
                <a:effectLst/>
                <a:latin typeface="Calibri" panose="020F0502020204030204" pitchFamily="34" charset="0"/>
                <a:ea typeface="Calibri" panose="020F0502020204030204" pitchFamily="34" charset="0"/>
                <a:cs typeface="Arial" panose="020B0604020202020204" pitchFamily="34" charset="0"/>
              </a:rPr>
            </a:br>
            <a:r>
              <a:rPr lang="en-GB" b="0" dirty="0">
                <a:latin typeface="Calibri" panose="020F0502020204030204" pitchFamily="34" charset="0"/>
                <a:ea typeface="Calibri" panose="020F0502020204030204" pitchFamily="34" charset="0"/>
                <a:cs typeface="Arial" panose="020B0604020202020204" pitchFamily="34" charset="0"/>
              </a:rPr>
              <a:t/>
            </a:r>
            <a:br>
              <a:rPr lang="en-GB" b="0" dirty="0">
                <a:latin typeface="Calibri" panose="020F0502020204030204" pitchFamily="34" charset="0"/>
                <a:ea typeface="Calibri" panose="020F0502020204030204" pitchFamily="34" charset="0"/>
                <a:cs typeface="Arial" panose="020B0604020202020204" pitchFamily="34" charset="0"/>
              </a:rPr>
            </a:br>
            <a:endParaRPr lang="en-GB" b="0" dirty="0"/>
          </a:p>
        </p:txBody>
      </p:sp>
      <p:sp>
        <p:nvSpPr>
          <p:cNvPr id="3" name="Content Placeholder 2">
            <a:extLst>
              <a:ext uri="{FF2B5EF4-FFF2-40B4-BE49-F238E27FC236}">
                <a16:creationId xmlns:a16="http://schemas.microsoft.com/office/drawing/2014/main" id="{89ED4F0C-C4F0-4B9C-481F-32EA7D4C0F59}"/>
              </a:ext>
            </a:extLst>
          </p:cNvPr>
          <p:cNvSpPr>
            <a:spLocks noGrp="1"/>
          </p:cNvSpPr>
          <p:nvPr>
            <p:ph idx="1"/>
          </p:nvPr>
        </p:nvSpPr>
        <p:spPr>
          <a:xfrm>
            <a:off x="1080655" y="1617552"/>
            <a:ext cx="6348845" cy="3710586"/>
          </a:xfrm>
        </p:spPr>
        <p:txBody>
          <a:bodyPr>
            <a:normAutofit fontScale="25000" lnSpcReduction="20000"/>
          </a:bodyPr>
          <a:lstStyle/>
          <a:p>
            <a:pPr marL="0" indent="0">
              <a:buNone/>
            </a:pPr>
            <a:r>
              <a:rPr lang="en-US" altLang="en-US" sz="14400" dirty="0">
                <a:solidFill>
                  <a:srgbClr val="002060"/>
                </a:solidFill>
              </a:rPr>
              <a:t>EUI Library News Resources</a:t>
            </a:r>
            <a:r>
              <a:rPr lang="en-US" altLang="en-US" sz="9800" dirty="0">
                <a:solidFill>
                  <a:srgbClr val="002060"/>
                </a:solidFill>
              </a:rPr>
              <a:t/>
            </a:r>
            <a:br>
              <a:rPr lang="en-US" altLang="en-US" sz="9800" dirty="0">
                <a:solidFill>
                  <a:srgbClr val="002060"/>
                </a:solidFill>
              </a:rPr>
            </a:br>
            <a:r>
              <a:rPr lang="en-US" altLang="en-US" sz="9800" dirty="0">
                <a:solidFill>
                  <a:srgbClr val="002060"/>
                </a:solidFill>
              </a:rPr>
              <a:t/>
            </a:r>
            <a:br>
              <a:rPr lang="en-US" altLang="en-US" sz="9800" dirty="0">
                <a:solidFill>
                  <a:srgbClr val="002060"/>
                </a:solidFill>
              </a:rPr>
            </a:br>
            <a:r>
              <a:rPr lang="en-US" altLang="en-US" sz="9600" dirty="0">
                <a:solidFill>
                  <a:srgbClr val="002060"/>
                </a:solidFill>
              </a:rPr>
              <a:t/>
            </a:r>
            <a:br>
              <a:rPr lang="en-US" altLang="en-US" sz="9600" dirty="0">
                <a:solidFill>
                  <a:srgbClr val="002060"/>
                </a:solidFill>
              </a:rPr>
            </a:br>
            <a:endParaRPr lang="en-US" altLang="en-US" sz="9600" dirty="0">
              <a:solidFill>
                <a:srgbClr val="002060"/>
              </a:solidFill>
            </a:endParaRPr>
          </a:p>
          <a:p>
            <a:pPr marL="0" indent="0">
              <a:buNone/>
            </a:pPr>
            <a:r>
              <a:rPr lang="en-US" altLang="en-US" sz="8000" dirty="0">
                <a:solidFill>
                  <a:srgbClr val="002060"/>
                </a:solidFill>
              </a:rPr>
              <a:t>Thomas.Bourke@EUI.eu</a:t>
            </a:r>
          </a:p>
          <a:p>
            <a:pPr marL="0" indent="0">
              <a:buNone/>
            </a:pPr>
            <a:r>
              <a:rPr lang="en-US" altLang="en-US" sz="8000" dirty="0">
                <a:solidFill>
                  <a:srgbClr val="002060"/>
                </a:solidFill>
              </a:rPr>
              <a:t>Elena.Brizioli@EUI.eu </a:t>
            </a:r>
          </a:p>
          <a:p>
            <a:pPr marL="0" indent="0">
              <a:buNone/>
            </a:pPr>
            <a:r>
              <a:rPr lang="en-US" altLang="en-US" sz="8000" dirty="0">
                <a:solidFill>
                  <a:srgbClr val="002060"/>
                </a:solidFill>
              </a:rPr>
              <a:t>Federica.Signoriello@EUI.eu</a:t>
            </a:r>
          </a:p>
          <a:p>
            <a:pPr marL="0" indent="0">
              <a:buNone/>
            </a:pPr>
            <a:endParaRPr lang="en-US" altLang="en-US" sz="9600" dirty="0">
              <a:solidFill>
                <a:srgbClr val="002060"/>
              </a:solidFill>
            </a:endParaRPr>
          </a:p>
          <a:p>
            <a:pPr marL="0" indent="0">
              <a:buNone/>
            </a:pPr>
            <a:endParaRPr lang="en-US" altLang="en-US" sz="9600" dirty="0">
              <a:solidFill>
                <a:srgbClr val="002060"/>
              </a:solidFill>
            </a:endParaRPr>
          </a:p>
          <a:p>
            <a:pPr marL="0" indent="0">
              <a:buNone/>
            </a:pPr>
            <a:r>
              <a:rPr lang="en-US" altLang="en-US" sz="8000" dirty="0">
                <a:solidFill>
                  <a:srgbClr val="002060"/>
                </a:solidFill>
              </a:rPr>
              <a:t>13 November 2024</a:t>
            </a:r>
            <a:r>
              <a:rPr lang="en-GB" altLang="en-US" sz="9600" dirty="0">
                <a:solidFill>
                  <a:srgbClr val="002060"/>
                </a:solidFill>
              </a:rPr>
              <a:t/>
            </a:r>
            <a:br>
              <a:rPr lang="en-GB" altLang="en-US" sz="9600" dirty="0">
                <a:solidFill>
                  <a:srgbClr val="002060"/>
                </a:solidFill>
              </a:rPr>
            </a:br>
            <a:r>
              <a:rPr lang="en-GB" altLang="en-US" sz="3200" dirty="0">
                <a:solidFill>
                  <a:srgbClr val="002060"/>
                </a:solidFill>
              </a:rPr>
              <a:t/>
            </a:r>
            <a:br>
              <a:rPr lang="en-GB" altLang="en-US" sz="3200" dirty="0">
                <a:solidFill>
                  <a:srgbClr val="002060"/>
                </a:solidFill>
              </a:rPr>
            </a:br>
            <a:endParaRPr lang="en-GB" sz="3200" dirty="0"/>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40</a:t>
            </a:fld>
            <a:endParaRPr lang="es-ES" dirty="0"/>
          </a:p>
        </p:txBody>
      </p:sp>
      <p:pic>
        <p:nvPicPr>
          <p:cNvPr id="8" name="Picture 7"/>
          <p:cNvPicPr>
            <a:picLocks noChangeAspect="1"/>
          </p:cNvPicPr>
          <p:nvPr/>
        </p:nvPicPr>
        <p:blipFill>
          <a:blip r:embed="rId2"/>
          <a:stretch>
            <a:fillRect/>
          </a:stretch>
        </p:blipFill>
        <p:spPr>
          <a:xfrm>
            <a:off x="5807683" y="2341480"/>
            <a:ext cx="5334000" cy="3267075"/>
          </a:xfrm>
          <a:prstGeom prst="rect">
            <a:avLst/>
          </a:prstGeom>
        </p:spPr>
      </p:pic>
    </p:spTree>
    <p:extLst>
      <p:ext uri="{BB962C8B-B14F-4D97-AF65-F5344CB8AC3E}">
        <p14:creationId xmlns:p14="http://schemas.microsoft.com/office/powerpoint/2010/main" val="4726377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811450" y="418015"/>
            <a:ext cx="10699186" cy="1199537"/>
          </a:xfrm>
        </p:spPr>
        <p:txBody>
          <a:bodyPr/>
          <a:lstStyle/>
          <a:p>
            <a:r>
              <a:rPr lang="en-GB" b="0" dirty="0">
                <a:latin typeface="Calibri" panose="020F0502020204030204" pitchFamily="34" charset="0"/>
                <a:cs typeface="Arial" panose="020B0604020202020204" pitchFamily="34" charset="0"/>
              </a:rPr>
              <a:t>       Categories</a:t>
            </a:r>
            <a:endParaRPr lang="en-GB" b="0" dirty="0"/>
          </a:p>
        </p:txBody>
      </p:sp>
      <p:sp>
        <p:nvSpPr>
          <p:cNvPr id="3" name="Content Placeholder 2">
            <a:extLst>
              <a:ext uri="{FF2B5EF4-FFF2-40B4-BE49-F238E27FC236}">
                <a16:creationId xmlns:a16="http://schemas.microsoft.com/office/drawing/2014/main" id="{89ED4F0C-C4F0-4B9C-481F-32EA7D4C0F59}"/>
              </a:ext>
            </a:extLst>
          </p:cNvPr>
          <p:cNvSpPr>
            <a:spLocks noGrp="1"/>
          </p:cNvSpPr>
          <p:nvPr>
            <p:ph idx="1"/>
          </p:nvPr>
        </p:nvSpPr>
        <p:spPr>
          <a:xfrm>
            <a:off x="659377" y="1330036"/>
            <a:ext cx="10699186" cy="4359564"/>
          </a:xfrm>
        </p:spPr>
        <p:txBody>
          <a:bodyPr>
            <a:noAutofit/>
          </a:bodyPr>
          <a:lstStyle/>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Newspapers / gazettes / magazines</a:t>
            </a:r>
          </a:p>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Wire services</a:t>
            </a:r>
          </a:p>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Online versions of analogue newspapers</a:t>
            </a:r>
          </a:p>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Newspaper websites / news websites</a:t>
            </a:r>
          </a:p>
          <a:p>
            <a:pPr lvl="2">
              <a:lnSpc>
                <a:spcPct val="107000"/>
              </a:lnSpc>
              <a:spcAft>
                <a:spcPts val="800"/>
              </a:spcAft>
            </a:pPr>
            <a:r>
              <a:rPr lang="en-GB" sz="3800" dirty="0">
                <a:latin typeface="Calibri" panose="020F0502020204030204" pitchFamily="34" charset="0"/>
                <a:ea typeface="Calibri" panose="020F0502020204030204" pitchFamily="34" charset="0"/>
                <a:cs typeface="Arial" panose="020B0604020202020204" pitchFamily="34" charset="0"/>
              </a:rPr>
              <a:t>Versioning and retrieval</a:t>
            </a:r>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5</a:t>
            </a:fld>
            <a:endParaRPr lang="es-ES" dirty="0"/>
          </a:p>
        </p:txBody>
      </p:sp>
    </p:spTree>
    <p:extLst>
      <p:ext uri="{BB962C8B-B14F-4D97-AF65-F5344CB8AC3E}">
        <p14:creationId xmlns:p14="http://schemas.microsoft.com/office/powerpoint/2010/main" val="590557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811450" y="418015"/>
            <a:ext cx="10699186" cy="1199537"/>
          </a:xfrm>
        </p:spPr>
        <p:txBody>
          <a:bodyPr/>
          <a:lstStyle/>
          <a:p>
            <a:r>
              <a:rPr lang="en-GB" b="0" dirty="0">
                <a:latin typeface="Calibri" panose="020F0502020204030204" pitchFamily="34" charset="0"/>
                <a:cs typeface="Arial" panose="020B0604020202020204" pitchFamily="34" charset="0"/>
              </a:rPr>
              <a:t>  Modes of access</a:t>
            </a:r>
            <a:endParaRPr lang="en-GB" b="0" dirty="0"/>
          </a:p>
        </p:txBody>
      </p:sp>
      <p:sp>
        <p:nvSpPr>
          <p:cNvPr id="3" name="Content Placeholder 2">
            <a:extLst>
              <a:ext uri="{FF2B5EF4-FFF2-40B4-BE49-F238E27FC236}">
                <a16:creationId xmlns:a16="http://schemas.microsoft.com/office/drawing/2014/main" id="{89ED4F0C-C4F0-4B9C-481F-32EA7D4C0F59}"/>
              </a:ext>
            </a:extLst>
          </p:cNvPr>
          <p:cNvSpPr>
            <a:spLocks noGrp="1"/>
          </p:cNvSpPr>
          <p:nvPr>
            <p:ph idx="1"/>
          </p:nvPr>
        </p:nvSpPr>
        <p:spPr>
          <a:xfrm>
            <a:off x="659377" y="1757824"/>
            <a:ext cx="10699186" cy="3189814"/>
          </a:xfrm>
        </p:spPr>
        <p:txBody>
          <a:bodyPr>
            <a:noAutofit/>
          </a:bodyPr>
          <a:lstStyle/>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P</a:t>
            </a:r>
            <a:r>
              <a:rPr lang="en-GB" sz="4000" dirty="0">
                <a:effectLst/>
                <a:latin typeface="Calibri" panose="020F0502020204030204" pitchFamily="34" charset="0"/>
                <a:ea typeface="Calibri" panose="020F0502020204030204" pitchFamily="34" charset="0"/>
                <a:cs typeface="Arial" panose="020B0604020202020204" pitchFamily="34" charset="0"/>
              </a:rPr>
              <a:t>ublishers</a:t>
            </a:r>
            <a:r>
              <a:rPr lang="en-GB" sz="3600" dirty="0">
                <a:effectLst/>
                <a:latin typeface="Calibri" panose="020F0502020204030204" pitchFamily="34" charset="0"/>
                <a:ea typeface="Calibri" panose="020F0502020204030204" pitchFamily="34" charset="0"/>
                <a:cs typeface="Arial" panose="020B0604020202020204" pitchFamily="34" charset="0"/>
              </a:rPr>
              <a:t>’</a:t>
            </a:r>
            <a:r>
              <a:rPr lang="en-GB" sz="4000" dirty="0">
                <a:effectLst/>
                <a:latin typeface="Calibri" panose="020F0502020204030204" pitchFamily="34" charset="0"/>
                <a:ea typeface="Calibri" panose="020F0502020204030204" pitchFamily="34" charset="0"/>
                <a:cs typeface="Arial" panose="020B0604020202020204" pitchFamily="34" charset="0"/>
              </a:rPr>
              <a:t> platforms  </a:t>
            </a:r>
            <a:r>
              <a:rPr lang="en-GB" sz="3600" dirty="0">
                <a:effectLst/>
                <a:latin typeface="Calibri" panose="020F0502020204030204" pitchFamily="34" charset="0"/>
                <a:ea typeface="Calibri" panose="020F0502020204030204" pitchFamily="34" charset="0"/>
                <a:cs typeface="Arial" panose="020B0604020202020204" pitchFamily="34" charset="0"/>
              </a:rPr>
              <a:t>/</a:t>
            </a:r>
            <a:r>
              <a:rPr lang="en-GB" sz="4000" dirty="0">
                <a:effectLst/>
                <a:latin typeface="Calibri" panose="020F0502020204030204" pitchFamily="34" charset="0"/>
                <a:ea typeface="Calibri" panose="020F0502020204030204" pitchFamily="34" charset="0"/>
                <a:cs typeface="Arial" panose="020B0604020202020204" pitchFamily="34" charset="0"/>
              </a:rPr>
              <a:t>  </a:t>
            </a:r>
            <a:r>
              <a:rPr lang="en-GB" sz="4000" dirty="0">
                <a:latin typeface="Calibri" panose="020F0502020204030204" pitchFamily="34" charset="0"/>
                <a:ea typeface="Calibri" panose="020F0502020204030204" pitchFamily="34" charset="0"/>
                <a:cs typeface="Arial" panose="020B0604020202020204" pitchFamily="34" charset="0"/>
              </a:rPr>
              <a:t>M</a:t>
            </a:r>
            <a:r>
              <a:rPr lang="en-GB" sz="4000" dirty="0">
                <a:effectLst/>
                <a:latin typeface="Calibri" panose="020F0502020204030204" pitchFamily="34" charset="0"/>
                <a:ea typeface="Calibri" panose="020F0502020204030204" pitchFamily="34" charset="0"/>
                <a:cs typeface="Arial" panose="020B0604020202020204" pitchFamily="34" charset="0"/>
              </a:rPr>
              <a:t>obile app</a:t>
            </a:r>
          </a:p>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Aggregate databases</a:t>
            </a:r>
          </a:p>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Microform / CD-rom</a:t>
            </a:r>
          </a:p>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Paper</a:t>
            </a:r>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6</a:t>
            </a:fld>
            <a:endParaRPr lang="es-ES" dirty="0"/>
          </a:p>
        </p:txBody>
      </p:sp>
    </p:spTree>
    <p:extLst>
      <p:ext uri="{BB962C8B-B14F-4D97-AF65-F5344CB8AC3E}">
        <p14:creationId xmlns:p14="http://schemas.microsoft.com/office/powerpoint/2010/main" val="2732316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7</a:t>
            </a:fld>
            <a:endParaRPr lang="es-ES" dirty="0"/>
          </a:p>
        </p:txBody>
      </p:sp>
      <p:pic>
        <p:nvPicPr>
          <p:cNvPr id="2" name="Picture 1">
            <a:hlinkClick r:id="rId2"/>
          </p:cNvPr>
          <p:cNvPicPr>
            <a:picLocks noChangeAspect="1"/>
          </p:cNvPicPr>
          <p:nvPr/>
        </p:nvPicPr>
        <p:blipFill>
          <a:blip r:embed="rId3"/>
          <a:stretch>
            <a:fillRect/>
          </a:stretch>
        </p:blipFill>
        <p:spPr>
          <a:xfrm>
            <a:off x="11617828" y="5975422"/>
            <a:ext cx="463336" cy="566977"/>
          </a:xfrm>
          <a:prstGeom prst="rect">
            <a:avLst/>
          </a:prstGeom>
        </p:spPr>
      </p:pic>
      <p:pic>
        <p:nvPicPr>
          <p:cNvPr id="3" name="Picture 2"/>
          <p:cNvPicPr>
            <a:picLocks noChangeAspect="1"/>
          </p:cNvPicPr>
          <p:nvPr/>
        </p:nvPicPr>
        <p:blipFill>
          <a:blip r:embed="rId4"/>
          <a:stretch>
            <a:fillRect/>
          </a:stretch>
        </p:blipFill>
        <p:spPr>
          <a:xfrm>
            <a:off x="483699" y="239794"/>
            <a:ext cx="11199915" cy="6371209"/>
          </a:xfrm>
          <a:prstGeom prst="rect">
            <a:avLst/>
          </a:prstGeom>
        </p:spPr>
      </p:pic>
    </p:spTree>
    <p:extLst>
      <p:ext uri="{BB962C8B-B14F-4D97-AF65-F5344CB8AC3E}">
        <p14:creationId xmlns:p14="http://schemas.microsoft.com/office/powerpoint/2010/main" val="5958565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8</a:t>
            </a:fld>
            <a:endParaRPr lang="es-ES" dirty="0"/>
          </a:p>
        </p:txBody>
      </p:sp>
      <p:pic>
        <p:nvPicPr>
          <p:cNvPr id="6" name="Picture 5"/>
          <p:cNvPicPr>
            <a:picLocks noChangeAspect="1"/>
          </p:cNvPicPr>
          <p:nvPr/>
        </p:nvPicPr>
        <p:blipFill>
          <a:blip r:embed="rId2"/>
          <a:stretch>
            <a:fillRect/>
          </a:stretch>
        </p:blipFill>
        <p:spPr>
          <a:xfrm>
            <a:off x="231102" y="268127"/>
            <a:ext cx="11001577" cy="6300523"/>
          </a:xfrm>
          <a:prstGeom prst="rect">
            <a:avLst/>
          </a:prstGeom>
        </p:spPr>
      </p:pic>
      <p:pic>
        <p:nvPicPr>
          <p:cNvPr id="2" name="Picture 1">
            <a:hlinkClick r:id="rId3"/>
          </p:cNvPr>
          <p:cNvPicPr>
            <a:picLocks noChangeAspect="1"/>
          </p:cNvPicPr>
          <p:nvPr/>
        </p:nvPicPr>
        <p:blipFill>
          <a:blip r:embed="rId4"/>
          <a:stretch>
            <a:fillRect/>
          </a:stretch>
        </p:blipFill>
        <p:spPr>
          <a:xfrm>
            <a:off x="10831986" y="5975422"/>
            <a:ext cx="463336" cy="566977"/>
          </a:xfrm>
          <a:prstGeom prst="rect">
            <a:avLst/>
          </a:prstGeom>
        </p:spPr>
      </p:pic>
    </p:spTree>
    <p:extLst>
      <p:ext uri="{BB962C8B-B14F-4D97-AF65-F5344CB8AC3E}">
        <p14:creationId xmlns:p14="http://schemas.microsoft.com/office/powerpoint/2010/main" val="38375583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52A0D5-7727-F835-9114-DDDD6B7CFB60}"/>
              </a:ext>
            </a:extLst>
          </p:cNvPr>
          <p:cNvSpPr>
            <a:spLocks noGrp="1"/>
          </p:cNvSpPr>
          <p:nvPr>
            <p:ph type="sldNum" sz="quarter" idx="12"/>
          </p:nvPr>
        </p:nvSpPr>
        <p:spPr/>
        <p:txBody>
          <a:bodyPr/>
          <a:lstStyle/>
          <a:p>
            <a:fld id="{A85EF1E5-F080-0048-9372-CF230FDE727D}" type="slidenum">
              <a:rPr lang="es-ES" smtClean="0"/>
              <a:t>9</a:t>
            </a:fld>
            <a:endParaRPr lang="es-ES" dirty="0"/>
          </a:p>
        </p:txBody>
      </p:sp>
      <p:pic>
        <p:nvPicPr>
          <p:cNvPr id="3" name="Picture 2">
            <a:hlinkClick r:id="rId2"/>
          </p:cNvPr>
          <p:cNvPicPr>
            <a:picLocks noChangeAspect="1"/>
          </p:cNvPicPr>
          <p:nvPr/>
        </p:nvPicPr>
        <p:blipFill>
          <a:blip r:embed="rId3"/>
          <a:stretch>
            <a:fillRect/>
          </a:stretch>
        </p:blipFill>
        <p:spPr>
          <a:xfrm>
            <a:off x="10550632" y="5874497"/>
            <a:ext cx="463336" cy="566977"/>
          </a:xfrm>
          <a:prstGeom prst="rect">
            <a:avLst/>
          </a:prstGeom>
        </p:spPr>
      </p:pic>
      <p:pic>
        <p:nvPicPr>
          <p:cNvPr id="5" name="Picture 4"/>
          <p:cNvPicPr>
            <a:picLocks noChangeAspect="1"/>
          </p:cNvPicPr>
          <p:nvPr/>
        </p:nvPicPr>
        <p:blipFill>
          <a:blip r:embed="rId4"/>
          <a:stretch>
            <a:fillRect/>
          </a:stretch>
        </p:blipFill>
        <p:spPr>
          <a:xfrm>
            <a:off x="1340523" y="1193895"/>
            <a:ext cx="9279121" cy="5247579"/>
          </a:xfrm>
          <a:prstGeom prst="rect">
            <a:avLst/>
          </a:prstGeom>
        </p:spPr>
      </p:pic>
    </p:spTree>
    <p:extLst>
      <p:ext uri="{BB962C8B-B14F-4D97-AF65-F5344CB8AC3E}">
        <p14:creationId xmlns:p14="http://schemas.microsoft.com/office/powerpoint/2010/main" val="19331298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EUI colour palette">
      <a:dk1>
        <a:srgbClr val="004575"/>
      </a:dk1>
      <a:lt1>
        <a:srgbClr val="FFFFFF"/>
      </a:lt1>
      <a:dk2>
        <a:srgbClr val="004575"/>
      </a:dk2>
      <a:lt2>
        <a:srgbClr val="FFFFFF"/>
      </a:lt2>
      <a:accent1>
        <a:srgbClr val="8F932F"/>
      </a:accent1>
      <a:accent2>
        <a:srgbClr val="C85826"/>
      </a:accent2>
      <a:accent3>
        <a:srgbClr val="C3AEA1"/>
      </a:accent3>
      <a:accent4>
        <a:srgbClr val="F1C36F"/>
      </a:accent4>
      <a:accent5>
        <a:srgbClr val="2480C4"/>
      </a:accent5>
      <a:accent6>
        <a:srgbClr val="00457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932</Words>
  <Application>Microsoft Office PowerPoint</Application>
  <PresentationFormat>Widescreen</PresentationFormat>
  <Paragraphs>179</Paragraphs>
  <Slides>40</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nunito sans</vt:lpstr>
      <vt:lpstr>Roboto</vt:lpstr>
      <vt:lpstr>Segoe UI</vt:lpstr>
      <vt:lpstr>Symbol</vt:lpstr>
      <vt:lpstr>Times New Roman</vt:lpstr>
      <vt:lpstr>Tema de Office</vt:lpstr>
      <vt:lpstr>   </vt:lpstr>
      <vt:lpstr>PowerPoint Presentation</vt:lpstr>
      <vt:lpstr>PowerPoint Presentation</vt:lpstr>
      <vt:lpstr>PowerPoint Presentation</vt:lpstr>
      <vt:lpstr>       Categories</vt:lpstr>
      <vt:lpstr>  Modes of access</vt:lpstr>
      <vt:lpstr>PowerPoint Presentation</vt:lpstr>
      <vt:lpstr>PowerPoint Presentation</vt:lpstr>
      <vt:lpstr>PowerPoint Presentation</vt:lpstr>
      <vt:lpstr>Multiple modes of access</vt:lpstr>
      <vt:lpstr>PowerPoint Presentation</vt:lpstr>
      <vt:lpstr>PowerPoint Presentation</vt:lpstr>
      <vt:lpstr>     Newsletters and alerts</vt:lpstr>
      <vt:lpstr>PowerPoint Presentation</vt:lpstr>
      <vt:lpstr>PowerPoint Presentation</vt:lpstr>
      <vt:lpstr>PowerPoint Presentation</vt:lpstr>
      <vt:lpstr>Terms and Conditions: access and use  </vt:lpstr>
      <vt:lpstr>PowerPoint Presentation</vt:lpstr>
      <vt:lpstr>PowerPoint Presentation</vt:lpstr>
      <vt:lpstr>PowerPoint Presentation</vt:lpstr>
      <vt:lpstr>PowerPoint Presentation</vt:lpstr>
      <vt:lpstr>Available Apps</vt:lpstr>
      <vt:lpstr> </vt:lpstr>
      <vt:lpstr>                                            Main features </vt:lpstr>
      <vt:lpstr>                                           Main features </vt:lpstr>
      <vt:lpstr>                                           Main features </vt:lpstr>
      <vt:lpstr> </vt:lpstr>
      <vt:lpstr> </vt:lpstr>
      <vt:lpstr> </vt:lpstr>
      <vt:lpstr> </vt:lpstr>
      <vt:lpstr> </vt:lpstr>
      <vt:lpstr> </vt:lpstr>
      <vt:lpstr>  Use the REPORT AN ACCESS PROBLEM link to contact us for any problems you may encounter accessing Library electronic resources</vt:lpstr>
      <vt:lpstr>PowerPoint Presentation</vt:lpstr>
      <vt:lpstr>Factiva search operators</vt:lpstr>
      <vt:lpstr>       Factiva support</vt:lpstr>
      <vt:lpstr>PowerPoint Presentation</vt:lpstr>
      <vt:lpstr>Annual ESR resource funding call</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Medina Medina, Eva</dc:creator>
  <cp:lastModifiedBy>Library, Economics Collection</cp:lastModifiedBy>
  <cp:revision>297</cp:revision>
  <dcterms:created xsi:type="dcterms:W3CDTF">2021-04-07T09:33:36Z</dcterms:created>
  <dcterms:modified xsi:type="dcterms:W3CDTF">2024-11-13T10:06:33Z</dcterms:modified>
</cp:coreProperties>
</file>