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323" r:id="rId2"/>
    <p:sldId id="495" r:id="rId3"/>
    <p:sldId id="518" r:id="rId4"/>
    <p:sldId id="519" r:id="rId5"/>
    <p:sldId id="499" r:id="rId6"/>
    <p:sldId id="392" r:id="rId7"/>
    <p:sldId id="440" r:id="rId8"/>
    <p:sldId id="511" r:id="rId9"/>
    <p:sldId id="520" r:id="rId10"/>
    <p:sldId id="513" r:id="rId11"/>
    <p:sldId id="375" r:id="rId12"/>
    <p:sldId id="522" r:id="rId13"/>
    <p:sldId id="494" r:id="rId14"/>
    <p:sldId id="454" r:id="rId15"/>
    <p:sldId id="505" r:id="rId16"/>
    <p:sldId id="510" r:id="rId17"/>
    <p:sldId id="455" r:id="rId18"/>
    <p:sldId id="456" r:id="rId19"/>
    <p:sldId id="509" r:id="rId20"/>
    <p:sldId id="557" r:id="rId21"/>
    <p:sldId id="459" r:id="rId22"/>
    <p:sldId id="460" r:id="rId23"/>
    <p:sldId id="515" r:id="rId24"/>
    <p:sldId id="514" r:id="rId25"/>
    <p:sldId id="524" r:id="rId26"/>
    <p:sldId id="525" r:id="rId27"/>
    <p:sldId id="526" r:id="rId28"/>
    <p:sldId id="527" r:id="rId29"/>
    <p:sldId id="528" r:id="rId30"/>
    <p:sldId id="534" r:id="rId31"/>
    <p:sldId id="535" r:id="rId32"/>
    <p:sldId id="536" r:id="rId33"/>
    <p:sldId id="537" r:id="rId34"/>
    <p:sldId id="538" r:id="rId35"/>
    <p:sldId id="539" r:id="rId36"/>
    <p:sldId id="540" r:id="rId37"/>
    <p:sldId id="541" r:id="rId38"/>
    <p:sldId id="542" r:id="rId39"/>
    <p:sldId id="543" r:id="rId40"/>
    <p:sldId id="544" r:id="rId41"/>
    <p:sldId id="545" r:id="rId42"/>
    <p:sldId id="546" r:id="rId43"/>
    <p:sldId id="547" r:id="rId44"/>
    <p:sldId id="548" r:id="rId45"/>
    <p:sldId id="550" r:id="rId46"/>
    <p:sldId id="551" r:id="rId47"/>
    <p:sldId id="552" r:id="rId48"/>
    <p:sldId id="555" r:id="rId49"/>
    <p:sldId id="556" r:id="rId50"/>
    <p:sldId id="463" r:id="rId51"/>
    <p:sldId id="517" r:id="rId52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1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C74D7-B747-A544-8AF3-0B2CD48366B7}" type="datetimeFigureOut">
              <a:rPr lang="es-ES" smtClean="0"/>
              <a:t>03/09/2024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E7F3-2854-5B40-84BD-7C1D6E3868AD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453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C56778-37B6-4A46-9522-D87EA474A375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25043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A940356-3B2D-538F-E48A-7A225C6433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C2D814E-01B9-8ED5-5EC2-19D6C56E1C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7B5F512-64F3-B4AC-7CA7-307B02BB75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90526D-8EEA-4F7A-B52B-FA80EB8E2BC5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086417-35E0-469F-B75F-8ED562A36BF6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3805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A24624-36A0-46E5-8009-6011FA9B7B14}" type="slidenum">
              <a:rPr lang="en-GB" altLang="en-US" smtClean="0"/>
              <a:pPr>
                <a:spcBef>
                  <a:spcPct val="0"/>
                </a:spcBef>
              </a:pPr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11375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086417-35E0-469F-B75F-8ED562A36BF6}" type="slidenum">
              <a:rPr lang="en-GB" altLang="en-US" smtClean="0"/>
              <a:pPr>
                <a:spcBef>
                  <a:spcPct val="0"/>
                </a:spcBef>
              </a:pPr>
              <a:t>21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89705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AA1DE6D-4898-670C-FA17-0CFDA93ACA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788A0E15-754D-FD4C-3C32-03DC4D9D6E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2F8E4681-1B2B-122D-3782-2032D7066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809402-B421-4737-B805-2CAA1A13C685}" type="slidenum">
              <a:rPr lang="en-GB" altLang="en-US"/>
              <a:pPr>
                <a:spcBef>
                  <a:spcPct val="0"/>
                </a:spcBef>
              </a:pPr>
              <a:t>48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70455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C56778-37B6-4A46-9522-D87EA474A375}" type="slidenum">
              <a:rPr lang="en-GB" altLang="en-US" smtClean="0"/>
              <a:pPr>
                <a:spcBef>
                  <a:spcPct val="0"/>
                </a:spcBef>
              </a:pPr>
              <a:t>50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00026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5D07F-D9E6-E845-ABAE-C496A55B9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557" y="1412102"/>
            <a:ext cx="6940267" cy="2387600"/>
          </a:xfrm>
          <a:noFill/>
        </p:spPr>
        <p:txBody>
          <a:bodyPr wrap="square" lIns="0" anchor="t" anchorCtr="0">
            <a:norm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838330-9B46-2B4A-88CB-BBA6492EC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557" y="4030371"/>
            <a:ext cx="5150536" cy="1567240"/>
          </a:xfrm>
        </p:spPr>
        <p:txBody>
          <a:bodyPr lIns="0"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28371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617446-3B88-DD40-BC8F-9AC1CD441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0699" y="987426"/>
            <a:ext cx="5859463" cy="2156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57988F-65C2-A242-8902-38001BE9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A1BD20AF-6FDF-694F-8BBB-BAF5BFBCA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F27B96D6-59E0-D14C-82BF-94DBA4C75E6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74712" y="987425"/>
            <a:ext cx="454977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6D5BA7C9-59E2-5942-B6A2-525CBCA9063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600699" y="3303816"/>
            <a:ext cx="5859463" cy="2557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333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56A72-C98F-E741-AC4E-26A159CDE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DFAC3D-E137-3444-AC1A-D6879E2B0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EE16B5-B918-5E43-91B5-2204959A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8988F3EA-C852-F14C-ABB6-86035C9CA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378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196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64D801-4D0C-F647-AD55-976FC10FA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1146411"/>
            <a:ext cx="2735263" cy="4763070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447500-C1C1-0C48-8E36-0A8847A5D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74713" y="1146411"/>
            <a:ext cx="7697787" cy="476306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DF95EA-C615-C54E-903A-00253A22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919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224883-BAD4-ED4E-A8D0-FF3E0A4D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2571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84000" y="259200"/>
            <a:ext cx="7584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30E5A-E340-47EC-8133-2296F4EAC9F6}" type="datetime1">
              <a:rPr lang="it-IT" altLang="it-IT"/>
              <a:pPr>
                <a:defRPr/>
              </a:pPr>
              <a:t>03/09/2024</a:t>
            </a:fld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0B26-92E3-4492-ADC3-D134A0EE2141}" type="slidenum">
              <a:rPr lang="it-IT" altLang="it-IT"/>
              <a:pPr>
                <a:defRPr/>
              </a:pPr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841947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84000" y="259200"/>
            <a:ext cx="7584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2246E10-2DEA-4ED9-5EDF-896491D53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FD38B-5BFB-40DA-ADAB-612F1E20EF71}" type="datetime1">
              <a:rPr lang="it-IT"/>
              <a:pPr>
                <a:defRPr/>
              </a:pPr>
              <a:t>03/09/2024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5EB82-A65A-9483-003E-5F2201053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855B0-C2A3-213B-43A6-6ACEF6B1B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B807A-638B-4A00-8FD9-7AB59DDFF956}" type="slidenum">
              <a:rPr lang="it-IT" altLang="en-US"/>
              <a:pPr/>
              <a:t>‹#›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84025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78EB0-7FFF-D243-87E2-2C4100C0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77" y="1152758"/>
            <a:ext cx="10699186" cy="1325563"/>
          </a:xfrm>
        </p:spPr>
        <p:txBody>
          <a:bodyPr anchor="t" anchorCtr="0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133987-260A-A94D-B9A9-1EA7E495E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977" y="2730926"/>
            <a:ext cx="10699186" cy="3189814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C0C721-1EDF-CD47-929B-E9BD70E1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679" y="6076349"/>
            <a:ext cx="450935" cy="365125"/>
          </a:xfrm>
        </p:spPr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1085A88C-3371-1346-B902-FE0F5CCDD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6508" y="61307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322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1E003-4354-BE4E-BAD0-09E4E55EF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3" y="1332548"/>
            <a:ext cx="10729870" cy="2852737"/>
          </a:xfr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944C37-D002-7249-9671-D115B419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93" y="4425633"/>
            <a:ext cx="107298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A001B-E590-9546-A1BC-8E7E3A7E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93CD924F-B0BA-D34B-8679-987480628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2916" y="6133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483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740FF-768D-984E-A5D5-98DDBC4B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EBD72F-C901-A14A-9976-65B5E5266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020" y="2685327"/>
            <a:ext cx="5249779" cy="3397421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A9CD86-F882-1A4D-B8DD-0844ABD0E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5327"/>
            <a:ext cx="5304184" cy="3397422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91928A-0B92-C448-AFD4-C264B270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7F0BD42-BA2E-714B-B522-8E9F0B875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2400" y="61289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95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44C7F-EBDA-A24F-9D47-56A545BC0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076858"/>
            <a:ext cx="10714728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434399-C56C-D944-99F0-CDFA8724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434" y="2575901"/>
            <a:ext cx="52890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B094BD-D882-8B4A-B574-0E863B8CF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5435" y="3550445"/>
            <a:ext cx="5289002" cy="249551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343CEE-F82C-2847-B3BB-2F7BA34FB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7561" y="2575901"/>
            <a:ext cx="53026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9B9E527-557A-8844-884D-2B9E10013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7562" y="3550445"/>
            <a:ext cx="5302602" cy="249551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915A4B-1670-7142-8981-F9E8B8C0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E1824371-E7C3-EB40-81A2-200ECB38415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764366" y="6141665"/>
            <a:ext cx="4155744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799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4F637-1308-664C-83B4-FA3A5C5F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E102C0-E24E-E349-A2A5-1AC8458C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EC2D1B76-8B8D-8D4A-8189-7108E90AB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6408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047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38ACD2-C9D8-5442-BE0B-F65DAA9A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BC88E4-43E3-4848-BE02-F9F0F284F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715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7EF2B-C263-964F-9EEB-6EE87EEA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4" y="1180617"/>
            <a:ext cx="4278881" cy="140700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DC231-D60C-4B40-8F93-3EA127AAE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088" y="1177441"/>
            <a:ext cx="3421550" cy="4688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B91F3-F429-714F-93EA-25BF9C708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3144" y="2754774"/>
            <a:ext cx="4278881" cy="31142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425F79-DD28-5D40-BD54-BD567D0C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F2869BA2-D0C4-E546-BFB4-992AFCA69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76939CAF-0F22-644B-A275-1944B762541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447059" y="1180617"/>
            <a:ext cx="3010468" cy="224838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5388C7D-5BB4-704B-8D60-3D827BB08F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47058" y="3528646"/>
            <a:ext cx="3010468" cy="234034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0414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5980C-B0AE-584D-B812-F230492A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76" y="987425"/>
            <a:ext cx="4687323" cy="1408534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617446-3B88-DD40-BC8F-9AC1CD441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0699" y="987425"/>
            <a:ext cx="585946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71A45F-B5D7-0D40-9164-03C3CF422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976" y="2546430"/>
            <a:ext cx="4687323" cy="33225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57988F-65C2-A242-8902-38001BE9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A1BD20AF-6FDF-694F-8BBB-BAF5BFBCA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641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6CA309-E17A-2B44-85BE-A3856B25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1" y="1152758"/>
            <a:ext cx="10690142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1D2B88-EA5F-F340-83EC-5CE5D16C8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021" y="2725947"/>
            <a:ext cx="10690142" cy="3194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41A8EE-456F-8E45-ACEA-FDC28B223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8867" y="6076347"/>
            <a:ext cx="450935" cy="365125"/>
          </a:xfrm>
          <a:prstGeom prst="rect">
            <a:avLst/>
          </a:prstGeom>
        </p:spPr>
        <p:txBody>
          <a:bodyPr vert="horz" lIns="91440" tIns="45720" rIns="91440" bIns="45720" rtlCol="0" anchor="b" anchorCtr="1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52F14F-3A0B-CE46-8BBB-70A85C274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7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 anchorCtr="1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676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20" userDrawn="1">
          <p15:clr>
            <a:srgbClr val="F26B43"/>
          </p15:clr>
        </p15:guide>
        <p15:guide id="2" pos="73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ui.eu/Research/Library/RequestForms/Register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pac.eui.eu/client/en_GB/default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hyperlink" Target="https://www.eui.eu/Research/Library/Collections/AccessEResourc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ui.eu/ServicesAndAdmin/ComputingService/Network/VP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ui.eu/en/services/library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bourke@eui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www.eui.eu/Research/Library/ResearchGuides/PoliticalAndSocialScience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i.eu/Research/Library/ResearchGuides/PoliticalAndSocialScience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conlibrary@eui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i.eu/Research/Library/ResearchGuides/Economics/SAGEmethod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ui.eu/Research/Library/ResearchGuides/Economics/SAGEmethod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ui.eu/en/services/library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ui.eu/Research/Library/ResearchDataService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i.eu/Research/Library/ResearchDataServices/StepByStep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i.eu/Research/Library/ResearchDataServices/Guide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eui.eu/Research/Library/ResearchGuides/Economics/Statistics/DataPorta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i.eu/Documents/Research/Library/AboutTheLibrary/LibGuide2024-22.08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i.eu/Research/Library/ResearchGuides/Economics/Statistics/DataPortal/GESIS" TargetMode="External"/><Relationship Id="rId3" Type="http://schemas.openxmlformats.org/officeDocument/2006/relationships/image" Target="../media/image40.png"/><Relationship Id="rId7" Type="http://schemas.openxmlformats.org/officeDocument/2006/relationships/hyperlink" Target="https://www.eui.eu/Research/Library/ResearchGuides/Economics/Statistics/DataPortal/UKDA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hyperlink" Target="https://www.eui.eu/Research/Library/ResearchGuides/Economics/Statistics/DataPortal/ICPSR" TargetMode="Externa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ui.eu/Research/Library/ResearchDataService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i.eu/Research/Library/Collections/TermsAndConditions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ui.eu/About/DataProtectio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i.eu/ServicesAndAdmin/ComputingService/PolicyDocuments/AcceptableUsePolicy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3.png"/><Relationship Id="rId4" Type="http://schemas.openxmlformats.org/officeDocument/2006/relationships/hyperlink" Target="https://www.eui.eu/Research/Library/ResearchDataServices/SensitiveDat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ui.eu/Research/Library/Services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ui.eu/Research/Library/ResearchDataService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admus.eui.e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i.eu/Research/Library/ResearchDataServices/EUIResDataWorkflow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admus.eui.eu/handle/1814/6454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ui.eu/Research/Library/RequestForms/Register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i.eu/ServicesAndAdmin/ComputingService/Software/SoftwareResearch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ui.eu/en/services/library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bourke@eui.e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www.eui.eu/Research/Library/ResearchGuides/PoliticalAndSocialSciences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i.eu/Research/Library/ResearchGuides/PoliticalAndSocialScience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37751" y="6369051"/>
            <a:ext cx="5762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572996-1E63-4452-8E3B-41EC1856CA03}" type="slidenum">
              <a:rPr lang="it-IT" altLang="en-US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en-US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451946" y="1811215"/>
            <a:ext cx="9485806" cy="3994273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</a:pPr>
            <a:r>
              <a:rPr lang="en-US" altLang="en-US" sz="3600" b="0" dirty="0">
                <a:solidFill>
                  <a:srgbClr val="002060"/>
                </a:solidFill>
              </a:rPr>
              <a:t/>
            </a:r>
            <a:br>
              <a:rPr lang="en-US" altLang="en-US" sz="3600" b="0" dirty="0">
                <a:solidFill>
                  <a:srgbClr val="002060"/>
                </a:solidFill>
              </a:rPr>
            </a:br>
            <a:r>
              <a:rPr lang="en-US" altLang="en-US" sz="3200" b="0" dirty="0">
                <a:solidFill>
                  <a:srgbClr val="002060"/>
                </a:solidFill>
              </a:rPr>
              <a:t>Political &amp; Social Sciences</a:t>
            </a:r>
            <a:br>
              <a:rPr lang="en-US" altLang="en-US" sz="3200" b="0" dirty="0">
                <a:solidFill>
                  <a:srgbClr val="002060"/>
                </a:solidFill>
              </a:rPr>
            </a:br>
            <a:r>
              <a:rPr lang="en-US" altLang="en-US" sz="3200" b="0" dirty="0">
                <a:solidFill>
                  <a:srgbClr val="002060"/>
                </a:solidFill>
              </a:rPr>
              <a:t>Collections and Services</a:t>
            </a:r>
            <a:br>
              <a:rPr lang="en-US" altLang="en-US" sz="3200" b="0" dirty="0">
                <a:solidFill>
                  <a:srgbClr val="002060"/>
                </a:solidFill>
              </a:rPr>
            </a:br>
            <a:r>
              <a:rPr lang="en-US" altLang="en-US" sz="3200" dirty="0">
                <a:solidFill>
                  <a:srgbClr val="002060"/>
                </a:solidFill>
              </a:rPr>
              <a:t/>
            </a:r>
            <a:br>
              <a:rPr lang="en-US" altLang="en-US" sz="3200" dirty="0">
                <a:solidFill>
                  <a:srgbClr val="002060"/>
                </a:solidFill>
              </a:rPr>
            </a:br>
            <a:r>
              <a:rPr lang="en-US" altLang="en-US" sz="2800" dirty="0">
                <a:solidFill>
                  <a:srgbClr val="002060"/>
                </a:solidFill>
              </a:rPr>
              <a:t/>
            </a:r>
            <a:br>
              <a:rPr lang="en-US" altLang="en-US" sz="2800" dirty="0">
                <a:solidFill>
                  <a:srgbClr val="002060"/>
                </a:solidFill>
              </a:rPr>
            </a:br>
            <a:r>
              <a:rPr lang="en-US" altLang="en-US" sz="2800" dirty="0">
                <a:solidFill>
                  <a:srgbClr val="002060"/>
                </a:solidFill>
              </a:rPr>
              <a:t/>
            </a:r>
            <a:br>
              <a:rPr lang="en-US" altLang="en-US" sz="2800" dirty="0">
                <a:solidFill>
                  <a:srgbClr val="002060"/>
                </a:solidFill>
              </a:rPr>
            </a:br>
            <a:r>
              <a:rPr lang="en-US" altLang="en-US" sz="2800" b="0" dirty="0">
                <a:solidFill>
                  <a:srgbClr val="002060"/>
                </a:solidFill>
              </a:rPr>
              <a:t>4</a:t>
            </a:r>
            <a:r>
              <a:rPr lang="en-US" altLang="en-US" sz="28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0" dirty="0">
                <a:solidFill>
                  <a:srgbClr val="002060"/>
                </a:solidFill>
              </a:rPr>
              <a:t>September </a:t>
            </a:r>
            <a:r>
              <a:rPr lang="en-US" altLang="en-US" sz="2800" b="0" dirty="0" smtClean="0">
                <a:solidFill>
                  <a:srgbClr val="002060"/>
                </a:solidFill>
              </a:rPr>
              <a:t>2024</a:t>
            </a:r>
            <a:r>
              <a:rPr lang="en-GB" altLang="en-US" sz="2800" b="0" dirty="0" smtClean="0">
                <a:solidFill>
                  <a:srgbClr val="002060"/>
                </a:solidFill>
              </a:rPr>
              <a:t>                  </a:t>
            </a:r>
            <a:r>
              <a:rPr lang="en-GB" altLang="en-US" sz="2000" dirty="0">
                <a:solidFill>
                  <a:srgbClr val="002060"/>
                </a:solidFill>
              </a:rPr>
              <a:t>		     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891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C0B26-92E3-4492-ADC3-D134A0EE2141}" type="slidenum">
              <a:rPr lang="it-IT" altLang="it-IT" smtClean="0"/>
              <a:pPr>
                <a:defRPr/>
              </a:pPr>
              <a:t>10</a:t>
            </a:fld>
            <a:endParaRPr lang="it-IT" alt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02" y="354111"/>
            <a:ext cx="11431595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6">
            <a:extLst>
              <a:ext uri="{FF2B5EF4-FFF2-40B4-BE49-F238E27FC236}">
                <a16:creationId xmlns:a16="http://schemas.microsoft.com/office/drawing/2014/main" id="{635E1D2B-384E-A058-FB02-9EF11E582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67606"/>
            <a:ext cx="5384800" cy="4833695"/>
          </a:xfrm>
        </p:spPr>
        <p:txBody>
          <a:bodyPr/>
          <a:lstStyle/>
          <a:p>
            <a:r>
              <a:rPr lang="en-GB" altLang="en-US" sz="2000" b="1" dirty="0">
                <a:solidFill>
                  <a:srgbClr val="002060"/>
                </a:solidFill>
              </a:rPr>
              <a:t>300</a:t>
            </a:r>
            <a:r>
              <a:rPr lang="en-GB" altLang="en-US" sz="2000" dirty="0">
                <a:solidFill>
                  <a:srgbClr val="002060"/>
                </a:solidFill>
              </a:rPr>
              <a:t> </a:t>
            </a:r>
            <a:r>
              <a:rPr lang="en-GB" altLang="en-US" sz="2000" b="1" dirty="0">
                <a:solidFill>
                  <a:srgbClr val="002060"/>
                </a:solidFill>
              </a:rPr>
              <a:t>Social Sciences</a:t>
            </a:r>
          </a:p>
          <a:p>
            <a:r>
              <a:rPr lang="en-GB" altLang="en-US" sz="2000" dirty="0">
                <a:solidFill>
                  <a:srgbClr val="002060"/>
                </a:solidFill>
              </a:rPr>
              <a:t>301 Sociology &amp; anthropology</a:t>
            </a:r>
          </a:p>
          <a:p>
            <a:r>
              <a:rPr lang="en-GB" altLang="en-US" sz="2000" dirty="0">
                <a:solidFill>
                  <a:srgbClr val="002060"/>
                </a:solidFill>
              </a:rPr>
              <a:t>302 Social interaction </a:t>
            </a:r>
          </a:p>
          <a:p>
            <a:r>
              <a:rPr lang="en-GB" altLang="en-US" sz="2000" dirty="0">
                <a:solidFill>
                  <a:srgbClr val="002060"/>
                </a:solidFill>
              </a:rPr>
              <a:t>303 Social processes </a:t>
            </a:r>
          </a:p>
          <a:p>
            <a:r>
              <a:rPr lang="en-GB" altLang="en-US" sz="2000" dirty="0">
                <a:solidFill>
                  <a:srgbClr val="002060"/>
                </a:solidFill>
              </a:rPr>
              <a:t>304 Factors affecting social behaviour </a:t>
            </a:r>
          </a:p>
          <a:p>
            <a:r>
              <a:rPr lang="en-GB" altLang="en-US" sz="2000" dirty="0">
                <a:solidFill>
                  <a:srgbClr val="002060"/>
                </a:solidFill>
              </a:rPr>
              <a:t>305 Social groups </a:t>
            </a:r>
          </a:p>
          <a:p>
            <a:r>
              <a:rPr lang="en-GB" altLang="en-US" sz="2000" dirty="0">
                <a:solidFill>
                  <a:srgbClr val="002060"/>
                </a:solidFill>
              </a:rPr>
              <a:t>306 Culture &amp; institutions</a:t>
            </a:r>
          </a:p>
          <a:p>
            <a:r>
              <a:rPr lang="en-GB" altLang="en-US" sz="2000" dirty="0">
                <a:solidFill>
                  <a:srgbClr val="002060"/>
                </a:solidFill>
              </a:rPr>
              <a:t>307 Communities</a:t>
            </a:r>
          </a:p>
          <a:p>
            <a:pPr marL="0" indent="0">
              <a:buNone/>
            </a:pPr>
            <a:endParaRPr lang="en-GB" altLang="en-US" sz="2000" dirty="0">
              <a:solidFill>
                <a:srgbClr val="002060"/>
              </a:solidFill>
            </a:endParaRPr>
          </a:p>
        </p:txBody>
      </p:sp>
      <p:sp>
        <p:nvSpPr>
          <p:cNvPr id="15363" name="Content Placeholder 7">
            <a:extLst>
              <a:ext uri="{FF2B5EF4-FFF2-40B4-BE49-F238E27FC236}">
                <a16:creationId xmlns:a16="http://schemas.microsoft.com/office/drawing/2014/main" id="{DADA0096-D6D3-CA58-34E5-018BAFF17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8664" y="1567606"/>
            <a:ext cx="5607481" cy="4833695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2060"/>
                </a:solidFill>
              </a:rPr>
              <a:t>320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>
                <a:solidFill>
                  <a:srgbClr val="002060"/>
                </a:solidFill>
              </a:rPr>
              <a:t>Political science </a:t>
            </a:r>
          </a:p>
          <a:p>
            <a:r>
              <a:rPr lang="en-US" altLang="en-US" sz="2000" dirty="0">
                <a:solidFill>
                  <a:srgbClr val="002060"/>
                </a:solidFill>
              </a:rPr>
              <a:t>321 Systems of governments &amp; states </a:t>
            </a:r>
          </a:p>
          <a:p>
            <a:r>
              <a:rPr lang="en-US" altLang="en-US" sz="2000" dirty="0">
                <a:solidFill>
                  <a:srgbClr val="002060"/>
                </a:solidFill>
              </a:rPr>
              <a:t>322 Relation of state to organised groups </a:t>
            </a:r>
          </a:p>
          <a:p>
            <a:r>
              <a:rPr lang="en-US" altLang="en-US" sz="2000" dirty="0">
                <a:solidFill>
                  <a:srgbClr val="002060"/>
                </a:solidFill>
              </a:rPr>
              <a:t>323 Civil &amp; political rights </a:t>
            </a:r>
          </a:p>
          <a:p>
            <a:r>
              <a:rPr lang="en-US" altLang="en-US" sz="2000" dirty="0">
                <a:solidFill>
                  <a:srgbClr val="002060"/>
                </a:solidFill>
              </a:rPr>
              <a:t>324 The political process </a:t>
            </a:r>
          </a:p>
          <a:p>
            <a:r>
              <a:rPr lang="en-US" altLang="en-US" sz="2000" dirty="0">
                <a:solidFill>
                  <a:srgbClr val="002060"/>
                </a:solidFill>
              </a:rPr>
              <a:t>325 International migration &amp; colonisation</a:t>
            </a:r>
          </a:p>
          <a:p>
            <a:r>
              <a:rPr lang="en-US" altLang="en-US" sz="2000" dirty="0">
                <a:solidFill>
                  <a:srgbClr val="002060"/>
                </a:solidFill>
              </a:rPr>
              <a:t>326 Slavery &amp; emancipation</a:t>
            </a:r>
          </a:p>
          <a:p>
            <a:r>
              <a:rPr lang="en-US" altLang="en-US" sz="2000" dirty="0">
                <a:solidFill>
                  <a:srgbClr val="002060"/>
                </a:solidFill>
              </a:rPr>
              <a:t>327 International relations </a:t>
            </a:r>
          </a:p>
          <a:p>
            <a:r>
              <a:rPr lang="en-US" altLang="en-US" sz="2000" dirty="0">
                <a:solidFill>
                  <a:srgbClr val="002060"/>
                </a:solidFill>
              </a:rPr>
              <a:t>328 The legislative process </a:t>
            </a:r>
          </a:p>
          <a:p>
            <a:endParaRPr lang="en-GB" altLang="en-US" dirty="0"/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66BDCE3F-03F7-04AE-F1DC-BC509053E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3AABCD-9645-47C9-8733-4C9983663E2C}" type="slidenum">
              <a:rPr lang="it-IT" altLang="en-US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en-US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C86B6C72-A152-ACA9-93C9-29BBF6BD0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182" y="259200"/>
            <a:ext cx="8981818" cy="784509"/>
          </a:xfrm>
        </p:spPr>
        <p:txBody>
          <a:bodyPr>
            <a:normAutofit/>
          </a:bodyPr>
          <a:lstStyle/>
          <a:p>
            <a:r>
              <a:rPr lang="en-GB" altLang="en-US" dirty="0"/>
              <a:t>          </a:t>
            </a:r>
            <a:r>
              <a:rPr lang="en-GB" altLang="en-US" sz="4000" b="0" dirty="0">
                <a:solidFill>
                  <a:srgbClr val="002060"/>
                </a:solidFill>
              </a:rPr>
              <a:t>Shelfmarks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6"/>
          <p:cNvSpPr>
            <a:spLocks noGrp="1"/>
          </p:cNvSpPr>
          <p:nvPr>
            <p:ph idx="1"/>
          </p:nvPr>
        </p:nvSpPr>
        <p:spPr>
          <a:xfrm>
            <a:off x="2447636" y="1782263"/>
            <a:ext cx="8781618" cy="3556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dirty="0" smtClean="0"/>
              <a:t>Anthropology</a:t>
            </a:r>
          </a:p>
          <a:p>
            <a:pPr>
              <a:defRPr/>
            </a:pPr>
            <a:r>
              <a:rPr lang="en-GB" sz="2800" dirty="0" smtClean="0"/>
              <a:t>Ethnography</a:t>
            </a:r>
          </a:p>
          <a:p>
            <a:pPr>
              <a:defRPr/>
            </a:pPr>
            <a:r>
              <a:rPr lang="en-GB" sz="2800" dirty="0"/>
              <a:t>Social </a:t>
            </a:r>
            <a:r>
              <a:rPr lang="en-GB" sz="2800" dirty="0" smtClean="0"/>
              <a:t>psychology</a:t>
            </a:r>
          </a:p>
          <a:p>
            <a:pPr>
              <a:defRPr/>
            </a:pPr>
            <a:r>
              <a:rPr lang="en-GB" sz="2800" dirty="0" smtClean="0"/>
              <a:t>Philology</a:t>
            </a:r>
          </a:p>
          <a:p>
            <a:pPr>
              <a:defRPr/>
            </a:pPr>
            <a:r>
              <a:rPr lang="en-GB" sz="2800" dirty="0" smtClean="0"/>
              <a:t>Human geography</a:t>
            </a:r>
          </a:p>
          <a:p>
            <a:pPr>
              <a:defRPr/>
            </a:pPr>
            <a:r>
              <a:rPr lang="en-GB" sz="2800" dirty="0" smtClean="0"/>
              <a:t>Culture and literature</a:t>
            </a:r>
          </a:p>
          <a:p>
            <a:pPr marL="0" indent="0">
              <a:buNone/>
              <a:defRPr/>
            </a:pP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3251200" y="413141"/>
            <a:ext cx="6948489" cy="1081087"/>
          </a:xfrm>
        </p:spPr>
        <p:txBody>
          <a:bodyPr>
            <a:normAutofit/>
          </a:bodyPr>
          <a:lstStyle/>
          <a:p>
            <a:r>
              <a:rPr lang="en-GB" altLang="en-US" sz="4000" b="0" dirty="0" smtClean="0">
                <a:solidFill>
                  <a:srgbClr val="002060"/>
                </a:solidFill>
              </a:rPr>
              <a:t>Inter-disciplinarity</a:t>
            </a:r>
            <a:endParaRPr lang="en-GB" altLang="en-US" sz="4000" b="0" dirty="0">
              <a:solidFill>
                <a:srgbClr val="002060"/>
              </a:solidFill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DF3464-FD68-4F94-858B-5EBFE0842407}" type="slidenum">
              <a:rPr lang="it-IT" altLang="en-US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en-US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1063" y="457200"/>
            <a:ext cx="7639051" cy="88802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dirty="0">
                <a:solidFill>
                  <a:srgbClr val="002060"/>
                </a:solidFill>
              </a:rPr>
              <a:t>       </a:t>
            </a:r>
            <a:r>
              <a:rPr lang="en-GB" altLang="en-US" sz="4000" b="0" dirty="0">
                <a:solidFill>
                  <a:srgbClr val="002060"/>
                </a:solidFill>
              </a:rPr>
              <a:t>Data and statistical science</a:t>
            </a:r>
            <a:endParaRPr lang="en-US" altLang="en-US" sz="4000" b="0" dirty="0">
              <a:solidFill>
                <a:srgbClr val="00206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230923" y="1706564"/>
            <a:ext cx="8692540" cy="4187825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solidFill>
                  <a:srgbClr val="002060"/>
                </a:solidFill>
              </a:rPr>
              <a:t>Data science &amp; software manuals:	</a:t>
            </a:r>
            <a:r>
              <a:rPr lang="en-GB" altLang="en-US" sz="2800" dirty="0" smtClean="0">
                <a:solidFill>
                  <a:srgbClr val="002060"/>
                </a:solidFill>
              </a:rPr>
              <a:t>   001-005</a:t>
            </a:r>
            <a:endParaRPr lang="en-GB" altLang="en-US" sz="2800" dirty="0">
              <a:solidFill>
                <a:srgbClr val="002060"/>
              </a:solidFill>
            </a:endParaRPr>
          </a:p>
          <a:p>
            <a:r>
              <a:rPr lang="en-GB" altLang="en-US" sz="2800" dirty="0">
                <a:solidFill>
                  <a:srgbClr val="002060"/>
                </a:solidFill>
              </a:rPr>
              <a:t>Data methods for Social science: 	</a:t>
            </a:r>
            <a:r>
              <a:rPr lang="en-GB" altLang="en-US" sz="2800" dirty="0" smtClean="0">
                <a:solidFill>
                  <a:srgbClr val="002060"/>
                </a:solidFill>
              </a:rPr>
              <a:t>   300.72</a:t>
            </a:r>
            <a:endParaRPr lang="en-GB" altLang="en-US" sz="2800" dirty="0">
              <a:solidFill>
                <a:srgbClr val="002060"/>
              </a:solidFill>
            </a:endParaRPr>
          </a:p>
          <a:p>
            <a:pPr eaLnBrk="1" hangingPunct="1"/>
            <a:r>
              <a:rPr lang="en-GB" altLang="en-US" sz="2800" dirty="0">
                <a:solidFill>
                  <a:srgbClr val="002060"/>
                </a:solidFill>
              </a:rPr>
              <a:t>Statistical science 				</a:t>
            </a:r>
            <a:r>
              <a:rPr lang="en-GB" altLang="en-US" sz="2800" dirty="0" smtClean="0">
                <a:solidFill>
                  <a:srgbClr val="002060"/>
                </a:solidFill>
              </a:rPr>
              <a:t>   519.5</a:t>
            </a:r>
            <a:endParaRPr lang="en-GB" altLang="en-US" sz="2800" dirty="0">
              <a:solidFill>
                <a:srgbClr val="002060"/>
              </a:solidFill>
            </a:endParaRPr>
          </a:p>
        </p:txBody>
      </p:sp>
      <p:pic>
        <p:nvPicPr>
          <p:cNvPr id="66564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20" y="3805239"/>
            <a:ext cx="57912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327" y="5802994"/>
            <a:ext cx="1280271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6"/>
          <p:cNvSpPr>
            <a:spLocks noGrp="1"/>
          </p:cNvSpPr>
          <p:nvPr>
            <p:ph idx="1"/>
          </p:nvPr>
        </p:nvSpPr>
        <p:spPr>
          <a:xfrm>
            <a:off x="1976582" y="1625600"/>
            <a:ext cx="9252672" cy="388850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900" dirty="0">
                <a:solidFill>
                  <a:srgbClr val="002060"/>
                </a:solidFill>
              </a:rPr>
              <a:t>Title / author / keyword 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3900" dirty="0">
                <a:solidFill>
                  <a:srgbClr val="002060"/>
                </a:solidFill>
              </a:rPr>
              <a:t>Book shelfmarks</a:t>
            </a:r>
            <a:endParaRPr lang="en-US" altLang="en-US" sz="31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900" dirty="0">
                <a:solidFill>
                  <a:srgbClr val="002060"/>
                </a:solidFill>
              </a:rPr>
              <a:t>Full-text eBooks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900" dirty="0">
                <a:solidFill>
                  <a:srgbClr val="002060"/>
                </a:solidFill>
              </a:rPr>
              <a:t>Full-text ejournals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900" dirty="0" smtClean="0">
                <a:solidFill>
                  <a:srgbClr val="002060"/>
                </a:solidFill>
              </a:rPr>
              <a:t>Patron </a:t>
            </a:r>
            <a:r>
              <a:rPr lang="en-US" altLang="en-US" sz="3900" dirty="0">
                <a:solidFill>
                  <a:srgbClr val="002060"/>
                </a:solidFill>
              </a:rPr>
              <a:t>account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sz="3300" dirty="0">
                <a:solidFill>
                  <a:srgbClr val="002060"/>
                </a:solidFill>
              </a:rPr>
              <a:t>Placing </a:t>
            </a:r>
            <a:r>
              <a:rPr lang="en-US" altLang="en-US" sz="3300" dirty="0" smtClean="0">
                <a:solidFill>
                  <a:srgbClr val="002060"/>
                </a:solidFill>
              </a:rPr>
              <a:t>holds / picking up holds</a:t>
            </a:r>
            <a:endParaRPr lang="en-US" altLang="en-US" sz="3300" dirty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300" dirty="0">
                <a:solidFill>
                  <a:srgbClr val="002060"/>
                </a:solidFill>
              </a:rPr>
              <a:t>Renewing loans</a:t>
            </a:r>
          </a:p>
          <a:p>
            <a:pPr marL="0" indent="0">
              <a:buNone/>
              <a:defRPr/>
            </a:pP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3251200" y="258764"/>
            <a:ext cx="6948489" cy="1081087"/>
          </a:xfrm>
        </p:spPr>
        <p:txBody>
          <a:bodyPr>
            <a:normAutofit/>
          </a:bodyPr>
          <a:lstStyle/>
          <a:p>
            <a:r>
              <a:rPr lang="en-GB" altLang="en-US" sz="4000" b="0" dirty="0">
                <a:solidFill>
                  <a:srgbClr val="002060"/>
                </a:solidFill>
              </a:rPr>
              <a:t>The Catalogue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DF3464-FD68-4F94-858B-5EBFE0842407}" type="slidenum">
              <a:rPr lang="it-IT" altLang="en-US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en-US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607" y="5978136"/>
            <a:ext cx="37798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091960" y="46269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               </a:t>
            </a:r>
            <a:r>
              <a:rPr lang="en-US" altLang="en-US" sz="3600" b="0" dirty="0">
                <a:solidFill>
                  <a:srgbClr val="002060"/>
                </a:solidFill>
              </a:rPr>
              <a:t>Suggestions Welcome</a:t>
            </a:r>
            <a:r>
              <a:rPr lang="en-GB" altLang="en-US" sz="3600" b="0" dirty="0">
                <a:solidFill>
                  <a:srgbClr val="002060"/>
                </a:solidFill>
              </a:rPr>
              <a:t>               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27200" y="1727200"/>
            <a:ext cx="8483600" cy="4398964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3000" dirty="0">
                <a:solidFill>
                  <a:srgbClr val="002060"/>
                </a:solidFill>
              </a:rPr>
              <a:t>New books / ebooks / </a:t>
            </a:r>
            <a:r>
              <a:rPr lang="en-US" sz="3000" dirty="0" smtClean="0">
                <a:solidFill>
                  <a:srgbClr val="002060"/>
                </a:solidFill>
              </a:rPr>
              <a:t>editions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000" dirty="0" smtClean="0">
                <a:solidFill>
                  <a:srgbClr val="002060"/>
                </a:solidFill>
              </a:rPr>
              <a:t>Any language</a:t>
            </a:r>
            <a:endParaRPr lang="en-US" sz="3000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3000" dirty="0">
                <a:solidFill>
                  <a:srgbClr val="002060"/>
                </a:solidFill>
              </a:rPr>
              <a:t>New journals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000" dirty="0">
                <a:solidFill>
                  <a:srgbClr val="002060"/>
                </a:solidFill>
              </a:rPr>
              <a:t>New data and manuals</a:t>
            </a:r>
          </a:p>
          <a:p>
            <a:pPr>
              <a:buFont typeface="Arial" charset="0"/>
              <a:buChar char="•"/>
              <a:defRPr/>
            </a:pPr>
            <a:r>
              <a:rPr lang="en-US" sz="3000" dirty="0">
                <a:solidFill>
                  <a:srgbClr val="002060"/>
                </a:solidFill>
              </a:rPr>
              <a:t>Older works not in Collection</a:t>
            </a:r>
          </a:p>
          <a:p>
            <a:pPr marL="0" indent="0" eaLnBrk="1" hangingPunct="1">
              <a:buNone/>
              <a:defRPr/>
            </a:pPr>
            <a:endParaRPr lang="en-US" sz="30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>
            <a:extLst>
              <a:ext uri="{FF2B5EF4-FFF2-40B4-BE49-F238E27FC236}">
                <a16:creationId xmlns:a16="http://schemas.microsoft.com/office/drawing/2014/main" id="{2C41249E-026B-8F6E-D18B-F11B5FDFF9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dirty="0">
                <a:solidFill>
                  <a:srgbClr val="002060"/>
                </a:solidFill>
              </a:rPr>
              <a:t>Stefano Bartolini</a:t>
            </a:r>
          </a:p>
          <a:p>
            <a:r>
              <a:rPr lang="en-GB" altLang="en-US" dirty="0">
                <a:solidFill>
                  <a:srgbClr val="002060"/>
                </a:solidFill>
              </a:rPr>
              <a:t>Rainer Bauböck</a:t>
            </a:r>
          </a:p>
          <a:p>
            <a:r>
              <a:rPr lang="en-GB" altLang="en-US" dirty="0">
                <a:solidFill>
                  <a:srgbClr val="002060"/>
                </a:solidFill>
              </a:rPr>
              <a:t>Hans-Peter Blossfeld</a:t>
            </a:r>
          </a:p>
          <a:p>
            <a:r>
              <a:rPr lang="en-GB" altLang="en-US" dirty="0">
                <a:solidFill>
                  <a:srgbClr val="002060"/>
                </a:solidFill>
              </a:rPr>
              <a:t>Colin Crouch </a:t>
            </a:r>
          </a:p>
          <a:p>
            <a:r>
              <a:rPr lang="en-GB" altLang="en-US" dirty="0">
                <a:solidFill>
                  <a:srgbClr val="002060"/>
                </a:solidFill>
              </a:rPr>
              <a:t>Bernhard Giesen </a:t>
            </a:r>
          </a:p>
          <a:p>
            <a:r>
              <a:rPr lang="en-GB" altLang="en-US" dirty="0">
                <a:solidFill>
                  <a:srgbClr val="002060"/>
                </a:solidFill>
              </a:rPr>
              <a:t>Adrienne Héritier</a:t>
            </a:r>
          </a:p>
          <a:p>
            <a:r>
              <a:rPr lang="en-GB" altLang="en-US" dirty="0">
                <a:solidFill>
                  <a:srgbClr val="002060"/>
                </a:solidFill>
              </a:rPr>
              <a:t>Michael Keating </a:t>
            </a:r>
          </a:p>
          <a:p>
            <a:r>
              <a:rPr lang="en-GB" altLang="en-US" dirty="0">
                <a:solidFill>
                  <a:srgbClr val="002060"/>
                </a:solidFill>
              </a:rPr>
              <a:t>Martin Kohli </a:t>
            </a:r>
          </a:p>
          <a:p>
            <a:r>
              <a:rPr lang="en-GB" altLang="en-US" dirty="0">
                <a:solidFill>
                  <a:srgbClr val="002060"/>
                </a:solidFill>
              </a:rPr>
              <a:t>Steven Lukes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6885100D-F9B0-69E6-F7B0-84CB3AAB99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dirty="0">
                <a:solidFill>
                  <a:srgbClr val="002060"/>
                </a:solidFill>
              </a:rPr>
              <a:t>Peter Mair</a:t>
            </a:r>
          </a:p>
          <a:p>
            <a:r>
              <a:rPr lang="en-GB" altLang="en-US" dirty="0">
                <a:solidFill>
                  <a:srgbClr val="002060"/>
                </a:solidFill>
              </a:rPr>
              <a:t>Alessandro Pizzorno</a:t>
            </a:r>
          </a:p>
          <a:p>
            <a:r>
              <a:rPr lang="en-GB" altLang="en-US" dirty="0">
                <a:solidFill>
                  <a:srgbClr val="002060"/>
                </a:solidFill>
              </a:rPr>
              <a:t>Gianfranco Poggi</a:t>
            </a:r>
          </a:p>
          <a:p>
            <a:r>
              <a:rPr lang="en-GB" altLang="en-US" dirty="0">
                <a:solidFill>
                  <a:srgbClr val="002060"/>
                </a:solidFill>
              </a:rPr>
              <a:t>Christian Reus-Smit </a:t>
            </a:r>
          </a:p>
          <a:p>
            <a:r>
              <a:rPr lang="en-GB" altLang="en-US" dirty="0">
                <a:solidFill>
                  <a:srgbClr val="002060"/>
                </a:solidFill>
              </a:rPr>
              <a:t>Thomas Risse</a:t>
            </a:r>
          </a:p>
          <a:p>
            <a:r>
              <a:rPr lang="en-GB" altLang="en-US" dirty="0">
                <a:solidFill>
                  <a:srgbClr val="002060"/>
                </a:solidFill>
              </a:rPr>
              <a:t>Philippe C. Schmitter </a:t>
            </a:r>
          </a:p>
          <a:p>
            <a:r>
              <a:rPr lang="en-GB" altLang="en-US" dirty="0">
                <a:solidFill>
                  <a:srgbClr val="002060"/>
                </a:solidFill>
              </a:rPr>
              <a:t>Sven Steinmo</a:t>
            </a:r>
          </a:p>
          <a:p>
            <a:r>
              <a:rPr lang="en-GB" altLang="en-US" dirty="0">
                <a:solidFill>
                  <a:srgbClr val="002060"/>
                </a:solidFill>
              </a:rPr>
              <a:t>Susan Strange</a:t>
            </a:r>
          </a:p>
          <a:p>
            <a:r>
              <a:rPr lang="en-GB" altLang="en-US" dirty="0">
                <a:solidFill>
                  <a:srgbClr val="002060"/>
                </a:solidFill>
              </a:rPr>
              <a:t>Alexander H. Trechsel</a:t>
            </a:r>
          </a:p>
          <a:p>
            <a:endParaRPr lang="en-GB" altLang="en-US" dirty="0"/>
          </a:p>
        </p:txBody>
      </p:sp>
      <p:sp>
        <p:nvSpPr>
          <p:cNvPr id="16388" name="Title 3">
            <a:extLst>
              <a:ext uri="{FF2B5EF4-FFF2-40B4-BE49-F238E27FC236}">
                <a16:creationId xmlns:a16="http://schemas.microsoft.com/office/drawing/2014/main" id="{3D36DC54-91D1-A750-9C75-B5A14598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68" y="258764"/>
            <a:ext cx="6648621" cy="1081087"/>
          </a:xfrm>
        </p:spPr>
        <p:txBody>
          <a:bodyPr/>
          <a:lstStyle/>
          <a:p>
            <a:r>
              <a:rPr lang="en-GB" altLang="en-US" b="0" dirty="0">
                <a:solidFill>
                  <a:srgbClr val="002060"/>
                </a:solidFill>
              </a:rPr>
              <a:t>SPS former faculty</a:t>
            </a:r>
          </a:p>
        </p:txBody>
      </p:sp>
      <p:sp>
        <p:nvSpPr>
          <p:cNvPr id="16389" name="Slide Number Placeholder 4">
            <a:extLst>
              <a:ext uri="{FF2B5EF4-FFF2-40B4-BE49-F238E27FC236}">
                <a16:creationId xmlns:a16="http://schemas.microsoft.com/office/drawing/2014/main" id="{26438294-3F05-6AF0-4167-E5045EF5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A99EC1-59A5-40E1-8261-4C084510D718}" type="slidenum">
              <a:rPr lang="it-IT" altLang="en-US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en-US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7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030413" y="404446"/>
            <a:ext cx="8229600" cy="98144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/>
              <a:t>        </a:t>
            </a:r>
            <a:endParaRPr lang="en-GB" altLang="en-US" sz="3600" b="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702" y="1305771"/>
            <a:ext cx="8903021" cy="5158031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272" y="6000464"/>
            <a:ext cx="400664" cy="491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800000">
            <a:off x="1231919" y="1899139"/>
            <a:ext cx="408467" cy="280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919" y="3884787"/>
            <a:ext cx="408467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dirty="0"/>
              <a:t> </a:t>
            </a:r>
          </a:p>
        </p:txBody>
      </p:sp>
      <p:sp>
        <p:nvSpPr>
          <p:cNvPr id="24579" name="Title 5"/>
          <p:cNvSpPr>
            <a:spLocks noGrp="1"/>
          </p:cNvSpPr>
          <p:nvPr>
            <p:ph type="title"/>
          </p:nvPr>
        </p:nvSpPr>
        <p:spPr>
          <a:xfrm>
            <a:off x="2512292" y="457200"/>
            <a:ext cx="7687398" cy="882651"/>
          </a:xfrm>
        </p:spPr>
        <p:txBody>
          <a:bodyPr>
            <a:normAutofit/>
          </a:bodyPr>
          <a:lstStyle/>
          <a:p>
            <a:r>
              <a:rPr lang="en-GB" altLang="en-US" sz="3600" b="0" dirty="0">
                <a:solidFill>
                  <a:srgbClr val="002060"/>
                </a:solidFill>
              </a:rPr>
              <a:t>   ICT Support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027B6-C528-4B34-ADD7-707B78C03678}" type="slidenum">
              <a:rPr lang="it-IT" altLang="en-US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en-US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843" y="5955575"/>
            <a:ext cx="412004" cy="505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529" y="1339851"/>
            <a:ext cx="10869542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C0B26-92E3-4492-ADC3-D134A0EE2141}" type="slidenum">
              <a:rPr lang="it-IT" altLang="it-IT" smtClean="0"/>
              <a:pPr>
                <a:defRPr/>
              </a:pPr>
              <a:t>19</a:t>
            </a:fld>
            <a:endParaRPr lang="it-IT" altLang="it-IT" dirty="0"/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843" y="5978136"/>
            <a:ext cx="377985" cy="4633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38" y="1192464"/>
            <a:ext cx="11564964" cy="5249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7686" y="3704231"/>
            <a:ext cx="408467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92313" y="28416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                                     </a:t>
            </a:r>
            <a:br>
              <a:rPr lang="en-GB" altLang="en-US" sz="2400" dirty="0"/>
            </a:br>
            <a:r>
              <a:rPr lang="en-GB" altLang="en-US" sz="2400" dirty="0"/>
              <a:t> 	  </a:t>
            </a:r>
            <a:r>
              <a:rPr lang="en-GB" altLang="en-US" b="0" dirty="0">
                <a:solidFill>
                  <a:srgbClr val="002060"/>
                </a:solidFill>
              </a:rPr>
              <a:t>Research support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70021" y="1819565"/>
            <a:ext cx="10690142" cy="410117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>
                <a:solidFill>
                  <a:srgbClr val="002060"/>
                </a:solidFill>
              </a:rPr>
              <a:t>Homepage: Political &amp; Social Sciences collection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>
                <a:solidFill>
                  <a:srgbClr val="002060"/>
                </a:solidFill>
                <a:hlinkClick r:id="rId3"/>
              </a:rPr>
              <a:t>thomas.bourke@eui.eu</a:t>
            </a:r>
            <a:r>
              <a:rPr lang="en-US" altLang="en-US" sz="3200" dirty="0">
                <a:solidFill>
                  <a:srgbClr val="002060"/>
                </a:solidFill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3200" dirty="0" smtClean="0">
                <a:solidFill>
                  <a:srgbClr val="002060"/>
                </a:solidFill>
              </a:rPr>
              <a:t>Office: Library </a:t>
            </a:r>
            <a:r>
              <a:rPr lang="en-US" altLang="en-US" sz="3200" dirty="0">
                <a:solidFill>
                  <a:srgbClr val="002060"/>
                </a:solidFill>
              </a:rPr>
              <a:t>first floor, BF-085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altLang="en-US" sz="32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US" altLang="en-US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US" altLang="en-US" dirty="0"/>
          </a:p>
          <a:p>
            <a:pPr lvl="1" eaLnBrk="1" hangingPunct="1">
              <a:buFont typeface="Arial" charset="0"/>
              <a:buNone/>
              <a:defRPr/>
            </a:pPr>
            <a:endParaRPr lang="en-GB" altLang="en-US" dirty="0"/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7823" y="2298049"/>
            <a:ext cx="347502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5EDB4C4B-82ED-CF02-B48E-6F9ECE99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B4B1A6-D34D-4A9A-96A4-2EB8470CB461}" type="slidenum">
              <a:rPr lang="it-IT" altLang="en-US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en-US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927" y="4031311"/>
            <a:ext cx="2657846" cy="2410161"/>
          </a:xfrm>
          <a:prstGeom prst="rect">
            <a:avLst/>
          </a:prstGeom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9739" y="6014715"/>
            <a:ext cx="347502" cy="426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09" y="126988"/>
            <a:ext cx="9045535" cy="669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030413" y="24288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               </a:t>
            </a:r>
            <a:r>
              <a:rPr lang="en-US" altLang="en-US" sz="3600" b="0" dirty="0">
                <a:solidFill>
                  <a:srgbClr val="002060"/>
                </a:solidFill>
              </a:rPr>
              <a:t>Suggestions Welcome</a:t>
            </a:r>
            <a:r>
              <a:rPr lang="en-GB" altLang="en-US" sz="3600" b="0" dirty="0">
                <a:solidFill>
                  <a:srgbClr val="002060"/>
                </a:solidFill>
              </a:rPr>
              <a:t>               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981200" y="1597891"/>
            <a:ext cx="8229600" cy="452827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3000" dirty="0">
                <a:solidFill>
                  <a:srgbClr val="002060"/>
                </a:solidFill>
              </a:rPr>
              <a:t>New books / ebooks / editions in any language</a:t>
            </a:r>
          </a:p>
          <a:p>
            <a:pPr>
              <a:buFont typeface="Arial" charset="0"/>
              <a:buChar char="•"/>
              <a:defRPr/>
            </a:pPr>
            <a:r>
              <a:rPr lang="en-US" sz="3000" dirty="0">
                <a:solidFill>
                  <a:srgbClr val="002060"/>
                </a:solidFill>
              </a:rPr>
              <a:t>New journals</a:t>
            </a:r>
          </a:p>
          <a:p>
            <a:pPr>
              <a:buFont typeface="Arial" charset="0"/>
              <a:buChar char="•"/>
              <a:defRPr/>
            </a:pPr>
            <a:r>
              <a:rPr lang="en-US" sz="3000" dirty="0">
                <a:solidFill>
                  <a:srgbClr val="002060"/>
                </a:solidFill>
              </a:rPr>
              <a:t>New data manuals</a:t>
            </a:r>
          </a:p>
          <a:p>
            <a:pPr>
              <a:buFont typeface="Arial" charset="0"/>
              <a:buChar char="•"/>
              <a:defRPr/>
            </a:pPr>
            <a:r>
              <a:rPr lang="en-US" sz="3000" dirty="0">
                <a:solidFill>
                  <a:srgbClr val="002060"/>
                </a:solidFill>
              </a:rPr>
              <a:t>Extra copies for Departmental Library (VLF)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000" dirty="0">
                <a:solidFill>
                  <a:srgbClr val="002060"/>
                </a:solidFill>
              </a:rPr>
              <a:t>Older books not in Collection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u="sng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econlibrary@eui.eu</a:t>
            </a:r>
            <a:r>
              <a:rPr lang="en-GB" sz="3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11" y="80951"/>
            <a:ext cx="10145541" cy="63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C0B26-92E3-4492-ADC3-D134A0EE2141}" type="slidenum">
              <a:rPr lang="it-IT" altLang="it-IT" smtClean="0"/>
              <a:pPr>
                <a:defRPr/>
              </a:pPr>
              <a:t>22</a:t>
            </a:fld>
            <a:endParaRPr lang="it-IT" alt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1" y="185309"/>
            <a:ext cx="10254141" cy="632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C0B26-92E3-4492-ADC3-D134A0EE2141}" type="slidenum">
              <a:rPr lang="it-IT" altLang="it-IT" smtClean="0"/>
              <a:pPr>
                <a:defRPr/>
              </a:pPr>
              <a:t>23</a:t>
            </a:fld>
            <a:endParaRPr lang="it-IT" alt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18" y="240147"/>
            <a:ext cx="9007049" cy="6380354"/>
          </a:xfrm>
          <a:prstGeom prst="rect">
            <a:avLst/>
          </a:prstGeom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267" y="6014715"/>
            <a:ext cx="347502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8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D391EA-9B47-4CFA-AB53-D0CB02D90B08}" type="slidenum">
              <a:rPr lang="it-IT" altLang="it-IT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it-IT" altLang="it-IT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365" y="5997632"/>
            <a:ext cx="347502" cy="426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571" y="5774629"/>
            <a:ext cx="1286054" cy="666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553" y="290396"/>
            <a:ext cx="10172691" cy="592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C0B26-92E3-4492-ADC3-D134A0EE2141}" type="slidenum">
              <a:rPr lang="it-IT" altLang="it-IT" smtClean="0"/>
              <a:pPr>
                <a:defRPr/>
              </a:pPr>
              <a:t>25</a:t>
            </a:fld>
            <a:endParaRPr lang="it-IT" altLang="it-IT" dirty="0"/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843" y="5978136"/>
            <a:ext cx="377985" cy="4633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28" y="1192464"/>
            <a:ext cx="11564964" cy="5249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0368" y="4481086"/>
            <a:ext cx="408467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4AF477-5F34-4B67-81E8-B3BB69A1B9B9}" type="slidenum">
              <a:rPr lang="it-IT" altLang="it-IT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it-IT" altLang="it-IT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792" y="6014434"/>
            <a:ext cx="346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977" y="575159"/>
            <a:ext cx="8357544" cy="6285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3332" y="5172848"/>
            <a:ext cx="914528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5085" y="386860"/>
            <a:ext cx="10088562" cy="1072663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sz="3600" b="0" dirty="0"/>
              <a:t>Research Data Lifecycle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27</a:t>
            </a:fld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48" y="1034924"/>
            <a:ext cx="5466025" cy="54660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103" y="5797512"/>
            <a:ext cx="34750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21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376186" y="1099127"/>
            <a:ext cx="4084978" cy="5170050"/>
          </a:xfrm>
        </p:spPr>
        <p:txBody>
          <a:bodyPr/>
          <a:lstStyle/>
          <a:p>
            <a:endParaRPr lang="en-GB" dirty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4575"/>
                </a:solidFill>
              </a:rPr>
              <a:t>Data discovery and generation</a:t>
            </a:r>
          </a:p>
          <a:p>
            <a:pPr lvl="0"/>
            <a:endParaRPr lang="en-US" sz="3200" dirty="0">
              <a:solidFill>
                <a:srgbClr val="004575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4575"/>
                </a:solidFill>
              </a:rPr>
              <a:t>Data use</a:t>
            </a:r>
          </a:p>
          <a:p>
            <a:pPr lvl="0"/>
            <a:endParaRPr lang="en-US" sz="3200" dirty="0">
              <a:solidFill>
                <a:srgbClr val="004575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4575"/>
                </a:solidFill>
              </a:rPr>
              <a:t>Data preservation     and sharing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pPr/>
              <a:t>28</a:t>
            </a:fld>
            <a:endParaRPr lang="es-E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1792" y="1099127"/>
            <a:ext cx="3314128" cy="4687888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3557" y="6008618"/>
            <a:ext cx="34750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15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12B101-CD25-48C9-AB33-9182801BF069}" type="slidenum">
              <a:rPr lang="it-IT" altLang="it-IT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it-IT" altLang="it-IT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37" y="6014435"/>
            <a:ext cx="3413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0153" y="6014435"/>
            <a:ext cx="657317" cy="4763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41" y="120072"/>
            <a:ext cx="9320084" cy="6672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3897" y="5828671"/>
            <a:ext cx="504895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564" y="489529"/>
            <a:ext cx="5966692" cy="831272"/>
          </a:xfrm>
        </p:spPr>
        <p:txBody>
          <a:bodyPr>
            <a:normAutofit fontScale="90000"/>
          </a:bodyPr>
          <a:lstStyle/>
          <a:p>
            <a:r>
              <a:rPr lang="en-GB" sz="4000" b="0" dirty="0" smtClean="0"/>
              <a:t>General information leaflet</a:t>
            </a:r>
            <a:endParaRPr lang="en-GB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3</a:t>
            </a:fld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47" y="1320800"/>
            <a:ext cx="11102937" cy="5322360"/>
          </a:xfrm>
          <a:prstGeom prst="rect">
            <a:avLst/>
          </a:prstGeom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4809" y="6015050"/>
            <a:ext cx="39627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2484" y="519114"/>
            <a:ext cx="7656568" cy="108108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b="0" dirty="0">
                <a:solidFill>
                  <a:srgbClr val="002060"/>
                </a:solidFill>
              </a:rPr>
              <a:t>Micro socio-economic data</a:t>
            </a:r>
            <a:r>
              <a:rPr lang="en-GB" altLang="en-US" b="0" dirty="0">
                <a:solidFill>
                  <a:srgbClr val="002060"/>
                </a:solidFill>
              </a:rPr>
              <a:t/>
            </a:r>
            <a:br>
              <a:rPr lang="en-GB" altLang="en-US" b="0" dirty="0">
                <a:solidFill>
                  <a:srgbClr val="002060"/>
                </a:solidFill>
              </a:rPr>
            </a:br>
            <a:r>
              <a:rPr lang="en-GB" altLang="en-US" sz="2800" b="0" dirty="0">
                <a:solidFill>
                  <a:srgbClr val="002060"/>
                </a:solidFill>
              </a:rPr>
              <a:t>Library restricted server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70021" y="2165131"/>
            <a:ext cx="10690142" cy="3755609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Special terms and conditions of access and use</a:t>
            </a:r>
          </a:p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Registration required </a:t>
            </a:r>
          </a:p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Library restricted server K:/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081" y="5774630"/>
            <a:ext cx="1286054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91257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5895" y="258764"/>
            <a:ext cx="5688013" cy="10810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0" dirty="0">
                <a:solidFill>
                  <a:srgbClr val="002060"/>
                </a:solidFill>
              </a:rPr>
              <a:t>Restricted server K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96" y="841375"/>
            <a:ext cx="7491412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96" y="5478464"/>
            <a:ext cx="5667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908" y="5862639"/>
            <a:ext cx="1286054" cy="666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065" y="5862639"/>
            <a:ext cx="1286054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12894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Data archives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C0B26-92E3-4492-ADC3-D134A0EE2141}" type="slidenum">
              <a:rPr lang="it-IT" altLang="it-IT" smtClean="0"/>
              <a:pPr>
                <a:defRPr/>
              </a:pPr>
              <a:t>32</a:t>
            </a:fld>
            <a:endParaRPr lang="it-IT" alt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85" y="1843729"/>
            <a:ext cx="3810000" cy="92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462" y="2827803"/>
            <a:ext cx="3572828" cy="1878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4766568"/>
            <a:ext cx="4686300" cy="971550"/>
          </a:xfrm>
          <a:prstGeom prst="rect">
            <a:avLst/>
          </a:prstGeom>
        </p:spPr>
      </p:pic>
      <p:pic>
        <p:nvPicPr>
          <p:cNvPr id="2" name="Picture 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766" y="2554275"/>
            <a:ext cx="347502" cy="426757"/>
          </a:xfrm>
          <a:prstGeom prst="rect">
            <a:avLst/>
          </a:prstGeom>
        </p:spPr>
      </p:pic>
      <p:pic>
        <p:nvPicPr>
          <p:cNvPr id="8" name="Picture 7">
            <a:hlinkClick r:id="rId7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3606" y="3710353"/>
            <a:ext cx="347502" cy="426757"/>
          </a:xfrm>
          <a:prstGeom prst="rect">
            <a:avLst/>
          </a:prstGeom>
        </p:spPr>
      </p:pic>
      <p:pic>
        <p:nvPicPr>
          <p:cNvPr id="9" name="Picture 8">
            <a:hlinkClick r:id="rId8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6870" y="5252343"/>
            <a:ext cx="347502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08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4AF477-5F34-4B67-81E8-B3BB69A1B9B9}" type="slidenum">
              <a:rPr lang="it-IT" altLang="it-IT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it-IT" altLang="it-IT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792" y="6014434"/>
            <a:ext cx="346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558" y="566383"/>
            <a:ext cx="8358340" cy="6291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769" y="2535244"/>
            <a:ext cx="725487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23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9A33BB-241B-4288-9F9B-F3221A63B0BB}" type="slidenum">
              <a:rPr lang="it-IT" altLang="it-IT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it-IT" altLang="it-IT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6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74" y="352426"/>
            <a:ext cx="9010650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681" y="5953164"/>
            <a:ext cx="417002" cy="512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7627" y="6014715"/>
            <a:ext cx="1286054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56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6"/>
          <p:cNvSpPr>
            <a:spLocks noGrp="1"/>
          </p:cNvSpPr>
          <p:nvPr>
            <p:ph idx="1"/>
          </p:nvPr>
        </p:nvSpPr>
        <p:spPr>
          <a:xfrm>
            <a:off x="1136073" y="1948873"/>
            <a:ext cx="8626763" cy="3814618"/>
          </a:xfrm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</a:rPr>
              <a:t>Special terms and conditions apply when collecting and processing micro-socioeconomic and qualitative data – reflecting the sensitive nature of data observations about persons, families and households</a:t>
            </a:r>
          </a:p>
          <a:p>
            <a:r>
              <a:rPr lang="en-US" altLang="en-US" sz="3200" dirty="0">
                <a:solidFill>
                  <a:srgbClr val="002060"/>
                </a:solidFill>
              </a:rPr>
              <a:t>Persons, families and households cannot be identifiable in any dataset.</a:t>
            </a:r>
          </a:p>
        </p:txBody>
      </p:sp>
      <p:sp>
        <p:nvSpPr>
          <p:cNvPr id="30723" name="Title 5"/>
          <p:cNvSpPr>
            <a:spLocks noGrp="1"/>
          </p:cNvSpPr>
          <p:nvPr>
            <p:ph type="title"/>
          </p:nvPr>
        </p:nvSpPr>
        <p:spPr>
          <a:xfrm>
            <a:off x="2286212" y="425020"/>
            <a:ext cx="9079345" cy="701818"/>
          </a:xfrm>
        </p:spPr>
        <p:txBody>
          <a:bodyPr>
            <a:normAutofit fontScale="90000"/>
          </a:bodyPr>
          <a:lstStyle/>
          <a:p>
            <a:r>
              <a:rPr lang="en-GB" altLang="en-US" sz="4000" b="0" dirty="0">
                <a:solidFill>
                  <a:srgbClr val="002060"/>
                </a:solidFill>
              </a:rPr>
              <a:t>Data Protection:</a:t>
            </a:r>
            <a:br>
              <a:rPr lang="en-GB" altLang="en-US" sz="4000" b="0" dirty="0">
                <a:solidFill>
                  <a:srgbClr val="002060"/>
                </a:solidFill>
              </a:rPr>
            </a:br>
            <a:r>
              <a:rPr lang="en-GB" altLang="en-US" sz="4000" b="0" dirty="0">
                <a:solidFill>
                  <a:srgbClr val="002060"/>
                </a:solidFill>
              </a:rPr>
              <a:t>        </a:t>
            </a:r>
            <a:r>
              <a:rPr lang="en-GB" altLang="en-US" sz="3100" b="0" dirty="0">
                <a:solidFill>
                  <a:srgbClr val="002060"/>
                </a:solidFill>
              </a:rPr>
              <a:t>Collecting, generating and processing data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FAC66A-A7CF-4260-8FE4-BEBBA727E364}" type="slidenum">
              <a:rPr lang="it-IT" altLang="it-IT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it-IT" altLang="it-IT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903" y="5950701"/>
            <a:ext cx="399627" cy="490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8158" y="6014715"/>
            <a:ext cx="1286054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41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0021" y="1616365"/>
            <a:ext cx="10690142" cy="4304376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dirty="0"/>
              <a:t>The structure of the research dataset should be carefully considered at the start of the project. 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Dataset design varies by discipline, methodology, types of data and variables, medium of data, units of analysis, relationship between data elements, and whether or not the dataset is part of a series.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Clear and consistent metadata for folders, files, variables and versioning helps make research data findable, accessible, interoperable and re-usable; FAIR data principles.</a:t>
            </a:r>
          </a:p>
          <a:p>
            <a:pPr lvl="0">
              <a:lnSpc>
                <a:spcPct val="120000"/>
              </a:lnSpc>
            </a:pPr>
            <a:r>
              <a:rPr lang="en-GB" dirty="0"/>
              <a:t>File names should be standardised, eg: date, </a:t>
            </a:r>
            <a:r>
              <a:rPr lang="en-GB" dirty="0" smtClean="0"/>
              <a:t>version</a:t>
            </a:r>
            <a:endParaRPr lang="en-GB" dirty="0"/>
          </a:p>
          <a:p>
            <a:pPr lvl="0">
              <a:lnSpc>
                <a:spcPct val="120000"/>
              </a:lnSpc>
            </a:pPr>
            <a:r>
              <a:rPr lang="en-GB" dirty="0"/>
              <a:t>Variables (age, country &amp;c.) should be clearly tagged, avoiding special characters and spaces</a:t>
            </a:r>
          </a:p>
          <a:p>
            <a:pPr lvl="0">
              <a:lnSpc>
                <a:spcPct val="120000"/>
              </a:lnSpc>
            </a:pPr>
            <a:r>
              <a:rPr lang="en-GB" dirty="0"/>
              <a:t>Temporary identifiers should be removed from the schema</a:t>
            </a:r>
          </a:p>
          <a:p>
            <a:pPr lvl="0">
              <a:lnSpc>
                <a:spcPct val="120000"/>
              </a:lnSpc>
            </a:pPr>
            <a:r>
              <a:rPr lang="en-GB" dirty="0"/>
              <a:t>Different file versions should be systematically named, using a standardised date system (YYYY-MM-DD) or version numbering.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2145" y="554182"/>
            <a:ext cx="9809019" cy="785017"/>
          </a:xfrm>
        </p:spPr>
        <p:txBody>
          <a:bodyPr>
            <a:normAutofit/>
          </a:bodyPr>
          <a:lstStyle/>
          <a:p>
            <a:r>
              <a:rPr lang="en-US" sz="2800" b="0" dirty="0"/>
              <a:t>Structure, folders, files, variables, format and versioning</a:t>
            </a:r>
            <a:endParaRPr lang="en-GB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C0B26-92E3-4492-ADC3-D134A0EE2141}" type="slidenum">
              <a:rPr lang="it-IT" altLang="it-IT" smtClean="0"/>
              <a:pPr>
                <a:defRPr/>
              </a:pPr>
              <a:t>36</a:t>
            </a:fld>
            <a:endParaRPr lang="it-IT" alt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573" y="5920741"/>
            <a:ext cx="1286054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774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6"/>
          <p:cNvSpPr>
            <a:spLocks noGrp="1"/>
          </p:cNvSpPr>
          <p:nvPr>
            <p:ph idx="1"/>
          </p:nvPr>
        </p:nvSpPr>
        <p:spPr>
          <a:xfrm>
            <a:off x="770021" y="1587063"/>
            <a:ext cx="9861034" cy="4333678"/>
          </a:xfrm>
        </p:spPr>
        <p:txBody>
          <a:bodyPr>
            <a:normAutofit/>
          </a:bodyPr>
          <a:lstStyle/>
          <a:p>
            <a:r>
              <a:rPr lang="en-US" altLang="en-US" sz="2200" dirty="0">
                <a:solidFill>
                  <a:srgbClr val="002060"/>
                </a:solidFill>
              </a:rPr>
              <a:t>Clear and accurate documentation should be provided about the purpose and context of the research project, and about the research data outputs</a:t>
            </a:r>
          </a:p>
          <a:p>
            <a:r>
              <a:rPr lang="en-US" altLang="en-US" sz="2200" dirty="0">
                <a:solidFill>
                  <a:srgbClr val="002060"/>
                </a:solidFill>
              </a:rPr>
              <a:t>The sources of the data should be clearly indicated</a:t>
            </a:r>
          </a:p>
          <a:p>
            <a:pPr lvl="1"/>
            <a:r>
              <a:rPr lang="en-US" altLang="en-US" sz="1800" dirty="0">
                <a:solidFill>
                  <a:srgbClr val="002060"/>
                </a:solidFill>
              </a:rPr>
              <a:t>Elaboration of pre-existing data</a:t>
            </a:r>
          </a:p>
          <a:p>
            <a:pPr lvl="1"/>
            <a:r>
              <a:rPr lang="en-US" altLang="en-US" sz="1800" dirty="0">
                <a:solidFill>
                  <a:srgbClr val="002060"/>
                </a:solidFill>
              </a:rPr>
              <a:t>Data generation (surveys, interviews, experiments)</a:t>
            </a:r>
          </a:p>
          <a:p>
            <a:r>
              <a:rPr lang="en-US" altLang="en-US" sz="2200" dirty="0">
                <a:solidFill>
                  <a:srgbClr val="002060"/>
                </a:solidFill>
              </a:rPr>
              <a:t>Documentation should include a description of folders, files, variables, versioning, and – where applicable – information about problematic values, missing observations and weightings</a:t>
            </a:r>
          </a:p>
          <a:p>
            <a:r>
              <a:rPr lang="en-US" altLang="en-US" sz="2200" dirty="0">
                <a:solidFill>
                  <a:srgbClr val="002060"/>
                </a:solidFill>
              </a:rPr>
              <a:t>Codebooks, questionnaires and data dictionaries should be included.  A concise note on methodology should be included</a:t>
            </a:r>
          </a:p>
          <a:p>
            <a:r>
              <a:rPr lang="en-US" altLang="en-US" sz="2200" dirty="0">
                <a:solidFill>
                  <a:srgbClr val="002060"/>
                </a:solidFill>
              </a:rPr>
              <a:t>Good documentation makes datasets </a:t>
            </a:r>
            <a:r>
              <a:rPr lang="en-US" altLang="en-US" sz="2200" b="1" dirty="0">
                <a:solidFill>
                  <a:srgbClr val="002060"/>
                </a:solidFill>
              </a:rPr>
              <a:t>findable, accessible, interoperable </a:t>
            </a:r>
            <a:r>
              <a:rPr lang="en-US" altLang="en-US" sz="2200" dirty="0">
                <a:solidFill>
                  <a:srgbClr val="002060"/>
                </a:solidFill>
              </a:rPr>
              <a:t>and</a:t>
            </a:r>
            <a:r>
              <a:rPr lang="en-US" altLang="en-US" sz="2200" b="1" dirty="0">
                <a:solidFill>
                  <a:srgbClr val="002060"/>
                </a:solidFill>
              </a:rPr>
              <a:t> re-usable</a:t>
            </a:r>
            <a:r>
              <a:rPr lang="en-US" altLang="en-US" sz="2200" dirty="0">
                <a:solidFill>
                  <a:srgbClr val="002060"/>
                </a:solidFill>
              </a:rPr>
              <a:t> (FAIR data principles).</a:t>
            </a:r>
          </a:p>
          <a:p>
            <a:endParaRPr lang="en-US" altLang="en-US" sz="2200" dirty="0">
              <a:solidFill>
                <a:srgbClr val="002060"/>
              </a:solidFill>
            </a:endParaRPr>
          </a:p>
        </p:txBody>
      </p:sp>
      <p:sp>
        <p:nvSpPr>
          <p:cNvPr id="36867" name="Title 5"/>
          <p:cNvSpPr>
            <a:spLocks noGrp="1"/>
          </p:cNvSpPr>
          <p:nvPr>
            <p:ph type="title"/>
          </p:nvPr>
        </p:nvSpPr>
        <p:spPr>
          <a:xfrm>
            <a:off x="2417380" y="461818"/>
            <a:ext cx="7782310" cy="878033"/>
          </a:xfrm>
        </p:spPr>
        <p:txBody>
          <a:bodyPr>
            <a:normAutofit fontScale="90000"/>
          </a:bodyPr>
          <a:lstStyle/>
          <a:p>
            <a:r>
              <a:rPr lang="en-GB" altLang="en-US" b="0" dirty="0">
                <a:solidFill>
                  <a:srgbClr val="002060"/>
                </a:solidFill>
              </a:rPr>
              <a:t>Documentation and codebooks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9B8FD2-A89A-4C50-9EEB-71931F9310B0}" type="slidenum">
              <a:rPr lang="it-IT" altLang="it-IT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it-IT" altLang="it-IT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081" y="5920741"/>
            <a:ext cx="1286054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5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3799" y="1213142"/>
            <a:ext cx="8883112" cy="4549013"/>
          </a:xfrm>
        </p:spPr>
      </p:pic>
      <p:sp>
        <p:nvSpPr>
          <p:cNvPr id="37891" name="Title 5"/>
          <p:cNvSpPr>
            <a:spLocks noGrp="1"/>
          </p:cNvSpPr>
          <p:nvPr>
            <p:ph type="title"/>
          </p:nvPr>
        </p:nvSpPr>
        <p:spPr>
          <a:xfrm>
            <a:off x="2291256" y="166255"/>
            <a:ext cx="9198780" cy="794327"/>
          </a:xfrm>
        </p:spPr>
        <p:txBody>
          <a:bodyPr>
            <a:normAutofit fontScale="90000"/>
          </a:bodyPr>
          <a:lstStyle/>
          <a:p>
            <a:r>
              <a:rPr lang="en-US" altLang="en-US" sz="3200" b="0" dirty="0">
                <a:solidFill>
                  <a:srgbClr val="002060"/>
                </a:solidFill>
              </a:rPr>
              <a:t/>
            </a:r>
            <a:br>
              <a:rPr lang="en-US" altLang="en-US" sz="3200" b="0" dirty="0">
                <a:solidFill>
                  <a:srgbClr val="002060"/>
                </a:solidFill>
              </a:rPr>
            </a:br>
            <a:r>
              <a:rPr lang="en-US" altLang="en-US" sz="3200" b="0" dirty="0">
                <a:solidFill>
                  <a:srgbClr val="002060"/>
                </a:solidFill>
              </a:rPr>
              <a:t>Security </a:t>
            </a:r>
            <a:r>
              <a:rPr lang="en-US" altLang="en-US" sz="3200" b="0" i="1" dirty="0">
                <a:solidFill>
                  <a:srgbClr val="002060"/>
                </a:solidFill>
              </a:rPr>
              <a:t>during </a:t>
            </a:r>
            <a:r>
              <a:rPr lang="en-US" altLang="en-US" sz="3200" b="0" dirty="0">
                <a:solidFill>
                  <a:srgbClr val="002060"/>
                </a:solidFill>
              </a:rPr>
              <a:t>research projects</a:t>
            </a:r>
            <a:endParaRPr lang="en-GB" altLang="en-US" sz="3200" b="0" dirty="0">
              <a:solidFill>
                <a:srgbClr val="002060"/>
              </a:solidFill>
            </a:endParaRP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8FF555-3B8F-4C58-B505-6B0C9FBB7BF7}" type="slidenum">
              <a:rPr lang="it-IT" altLang="it-IT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it-IT" altLang="it-IT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3160" y="6014715"/>
            <a:ext cx="347502" cy="426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458" y="5856362"/>
            <a:ext cx="1286054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67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B3B536-311B-467E-9BF4-454DCFDCAEF8}" type="slidenum">
              <a:rPr lang="it-IT" altLang="it-IT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it-IT" altLang="it-IT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28" y="5715304"/>
            <a:ext cx="600159" cy="838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2556" y="312150"/>
            <a:ext cx="603556" cy="835224"/>
          </a:xfrm>
          <a:prstGeom prst="rect">
            <a:avLst/>
          </a:prstGeom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2399" y="5916561"/>
            <a:ext cx="427427" cy="524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028" y="5126839"/>
            <a:ext cx="1057423" cy="13146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2451" y="1098345"/>
            <a:ext cx="8975517" cy="53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1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3F217F-3F3F-43EA-9E26-46749B25E465}" type="slidenum">
              <a:rPr lang="it-IT" altLang="en-US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en-US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967" y="5954969"/>
            <a:ext cx="396884" cy="486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A27607-278D-2207-BB7C-BA772D57B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84" y="264535"/>
            <a:ext cx="9907383" cy="65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4AF477-5F34-4B67-81E8-B3BB69A1B9B9}" type="slidenum">
              <a:rPr lang="it-IT" altLang="it-IT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it-IT" altLang="it-IT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792" y="6014434"/>
            <a:ext cx="346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796" y="483255"/>
            <a:ext cx="8441923" cy="6354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051" y="3428999"/>
            <a:ext cx="719390" cy="1048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8475" y="5371407"/>
            <a:ext cx="1057423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435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53F6BD-B9E8-4F43-B366-93092D8FB4DD}" type="slidenum">
              <a:rPr lang="it-IT" altLang="it-IT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it-IT" altLang="it-IT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365" y="6014715"/>
            <a:ext cx="347502" cy="426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631" y="524764"/>
            <a:ext cx="8418799" cy="59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34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45E6E3-E2FB-4A9E-91B7-8234AB85F6BE}" type="slidenum">
              <a:rPr lang="it-IT" altLang="it-IT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it-IT" altLang="it-IT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660" y="488771"/>
            <a:ext cx="8145012" cy="5210902"/>
          </a:xfrm>
          <a:prstGeom prst="rect">
            <a:avLst/>
          </a:prstGeom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6483" y="5929364"/>
            <a:ext cx="417002" cy="512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1173" y="5849175"/>
            <a:ext cx="1280271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062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87B0A1-ECE6-40F8-AE51-44E8BD723DB6}" type="slidenum">
              <a:rPr lang="it-IT" altLang="it-IT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it-IT" altLang="it-IT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365" y="5975490"/>
            <a:ext cx="347502" cy="426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916" y="1022246"/>
            <a:ext cx="9439449" cy="542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571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3345" y="1270000"/>
            <a:ext cx="10825019" cy="46688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en-US" sz="2600" dirty="0"/>
              <a:t>Overview and context of research project</a:t>
            </a:r>
          </a:p>
          <a:p>
            <a:r>
              <a:rPr lang="en-US" sz="2600" dirty="0"/>
              <a:t>How data are collected and generated</a:t>
            </a:r>
          </a:p>
          <a:p>
            <a:r>
              <a:rPr lang="en-US" sz="2600" dirty="0"/>
              <a:t>What data-related resources are required</a:t>
            </a:r>
          </a:p>
          <a:p>
            <a:r>
              <a:rPr lang="en-US" sz="2600" dirty="0"/>
              <a:t>How data are used, elaborated and organised during the research project</a:t>
            </a:r>
          </a:p>
          <a:p>
            <a:r>
              <a:rPr lang="en-US" sz="2600" dirty="0"/>
              <a:t>How data are secured, and how data subjects are protected</a:t>
            </a:r>
          </a:p>
          <a:p>
            <a:r>
              <a:rPr lang="en-US" sz="2600" dirty="0"/>
              <a:t>How data, code and ancillary elements are described and documented</a:t>
            </a:r>
          </a:p>
          <a:p>
            <a:r>
              <a:rPr lang="en-US" sz="2600" dirty="0"/>
              <a:t>What kind of data outputs are generated</a:t>
            </a:r>
          </a:p>
          <a:p>
            <a:r>
              <a:rPr lang="en-US" sz="2600" dirty="0"/>
              <a:t>How data are stored and secured, and how long data will be retained</a:t>
            </a:r>
          </a:p>
          <a:p>
            <a:r>
              <a:rPr lang="en-US" sz="2600" dirty="0"/>
              <a:t>How dataset authorship and credit are assigned</a:t>
            </a:r>
          </a:p>
          <a:p>
            <a:r>
              <a:rPr lang="en-US" sz="2600" dirty="0"/>
              <a:t>How data are preserved</a:t>
            </a:r>
          </a:p>
          <a:p>
            <a:r>
              <a:rPr lang="en-US" sz="2600" dirty="0"/>
              <a:t>How data outputs can be shared.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5059" name="Title 5"/>
          <p:cNvSpPr>
            <a:spLocks noGrp="1"/>
          </p:cNvSpPr>
          <p:nvPr>
            <p:ph type="title"/>
          </p:nvPr>
        </p:nvSpPr>
        <p:spPr>
          <a:xfrm>
            <a:off x="2669628" y="451945"/>
            <a:ext cx="7541172" cy="818056"/>
          </a:xfrm>
        </p:spPr>
        <p:txBody>
          <a:bodyPr>
            <a:normAutofit/>
          </a:bodyPr>
          <a:lstStyle/>
          <a:p>
            <a:r>
              <a:rPr lang="en-GB" altLang="en-US" sz="3600" b="0" dirty="0">
                <a:solidFill>
                  <a:srgbClr val="002060"/>
                </a:solidFill>
              </a:rPr>
              <a:t>       </a:t>
            </a:r>
            <a:r>
              <a:rPr lang="en-GB" altLang="en-US" sz="3200" b="0" dirty="0">
                <a:solidFill>
                  <a:srgbClr val="002060"/>
                </a:solidFill>
              </a:rPr>
              <a:t>Data Management Plans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D24ADE-E2CF-4FFF-B1BB-3EC4C26BBBB9}" type="slidenum">
              <a:rPr lang="it-IT" altLang="it-IT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it-IT" altLang="it-IT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912" y="5856362"/>
            <a:ext cx="1286054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98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5"/>
          <p:cNvSpPr>
            <a:spLocks noGrp="1"/>
          </p:cNvSpPr>
          <p:nvPr>
            <p:ph type="title"/>
          </p:nvPr>
        </p:nvSpPr>
        <p:spPr>
          <a:xfrm>
            <a:off x="3924306" y="258764"/>
            <a:ext cx="6275384" cy="1081087"/>
          </a:xfrm>
        </p:spPr>
        <p:txBody>
          <a:bodyPr/>
          <a:lstStyle/>
          <a:p>
            <a:r>
              <a:rPr lang="en-GB" altLang="en-US" sz="4000" b="0" dirty="0">
                <a:solidFill>
                  <a:srgbClr val="002060"/>
                </a:solidFill>
              </a:rPr>
              <a:t>Manuals</a:t>
            </a:r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BF14C5-8DA6-495F-BACF-9834E7357C8C}" type="slidenum">
              <a:rPr lang="it-IT" altLang="it-IT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it-IT" altLang="it-IT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451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643437"/>
            <a:ext cx="10795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341438"/>
            <a:ext cx="1174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722" y="2862262"/>
            <a:ext cx="12350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333375"/>
            <a:ext cx="1543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871702"/>
            <a:ext cx="1333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6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93318"/>
            <a:ext cx="156362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8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5" y="982662"/>
            <a:ext cx="140811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1967" y="4876796"/>
            <a:ext cx="14478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485" y="4798191"/>
            <a:ext cx="13335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0826" y="2614612"/>
            <a:ext cx="13335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83264" y="4643437"/>
            <a:ext cx="1343025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762" y="2530858"/>
            <a:ext cx="1343025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50324" y="2065338"/>
            <a:ext cx="1266825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59775" y="2312986"/>
            <a:ext cx="1800225" cy="2543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27504" y="2776702"/>
            <a:ext cx="1238250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87724" y="3970338"/>
            <a:ext cx="14573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062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1063" y="457200"/>
            <a:ext cx="7639051" cy="88802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dirty="0">
                <a:solidFill>
                  <a:srgbClr val="002060"/>
                </a:solidFill>
              </a:rPr>
              <a:t>       </a:t>
            </a:r>
            <a:r>
              <a:rPr lang="en-GB" altLang="en-US" sz="4000" b="0" dirty="0">
                <a:solidFill>
                  <a:srgbClr val="002060"/>
                </a:solidFill>
              </a:rPr>
              <a:t>Data and statistical science</a:t>
            </a:r>
            <a:endParaRPr lang="en-US" altLang="en-US" sz="4000" b="0" dirty="0">
              <a:solidFill>
                <a:srgbClr val="00206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230923" y="1706564"/>
            <a:ext cx="8692540" cy="4187825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solidFill>
                  <a:srgbClr val="002060"/>
                </a:solidFill>
              </a:rPr>
              <a:t>Data science &amp; software manuals:	001-005</a:t>
            </a:r>
          </a:p>
          <a:p>
            <a:r>
              <a:rPr lang="en-GB" altLang="en-US" sz="2800" dirty="0">
                <a:solidFill>
                  <a:srgbClr val="002060"/>
                </a:solidFill>
              </a:rPr>
              <a:t>Data methods for Social science: 	300.72</a:t>
            </a:r>
          </a:p>
          <a:p>
            <a:pPr eaLnBrk="1" hangingPunct="1"/>
            <a:r>
              <a:rPr lang="en-GB" altLang="en-US" sz="2800" dirty="0">
                <a:solidFill>
                  <a:srgbClr val="002060"/>
                </a:solidFill>
              </a:rPr>
              <a:t>Statistical science 				519.5</a:t>
            </a:r>
          </a:p>
          <a:p>
            <a:pPr eaLnBrk="1" hangingPunct="1"/>
            <a:r>
              <a:rPr lang="en-GB" altLang="en-US" sz="2800" dirty="0">
                <a:solidFill>
                  <a:srgbClr val="002060"/>
                </a:solidFill>
              </a:rPr>
              <a:t>eBooks / eManuals via Catalogue	Online</a:t>
            </a:r>
          </a:p>
          <a:p>
            <a:pPr eaLnBrk="1" hangingPunct="1"/>
            <a:endParaRPr lang="en-GB" altLang="en-US" sz="2800" dirty="0">
              <a:solidFill>
                <a:srgbClr val="002060"/>
              </a:solidFill>
            </a:endParaRPr>
          </a:p>
        </p:txBody>
      </p:sp>
      <p:pic>
        <p:nvPicPr>
          <p:cNvPr id="66564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73" y="4091803"/>
            <a:ext cx="57912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327" y="5802994"/>
            <a:ext cx="1280271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997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1123" y="448409"/>
            <a:ext cx="8629039" cy="931984"/>
          </a:xfrm>
        </p:spPr>
        <p:txBody>
          <a:bodyPr>
            <a:normAutofit/>
          </a:bodyPr>
          <a:lstStyle/>
          <a:p>
            <a:r>
              <a:rPr lang="en-GB" sz="4000" b="0" dirty="0"/>
              <a:t>Research software - ICT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47</a:t>
            </a:fld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743" y="1150781"/>
            <a:ext cx="8900931" cy="5419814"/>
          </a:xfrm>
          <a:prstGeom prst="rect">
            <a:avLst/>
          </a:prstGeom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4497" y="6014717"/>
            <a:ext cx="34140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79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E38508B0-FAA4-2DAA-6898-485B6E49D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072" y="1505527"/>
            <a:ext cx="9273309" cy="4084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000" dirty="0">
                <a:solidFill>
                  <a:srgbClr val="002060"/>
                </a:solidFill>
              </a:rPr>
              <a:t>Data Resources and Services</a:t>
            </a:r>
            <a:r>
              <a:rPr lang="en-US" altLang="en-US" sz="3600" b="1" dirty="0">
                <a:solidFill>
                  <a:srgbClr val="002060"/>
                </a:solidFill>
              </a:rPr>
              <a:t/>
            </a:r>
            <a:br>
              <a:rPr lang="en-US" altLang="en-US" sz="3600" b="1" dirty="0">
                <a:solidFill>
                  <a:srgbClr val="002060"/>
                </a:solidFill>
              </a:rPr>
            </a:br>
            <a:r>
              <a:rPr lang="en-US" altLang="en-US" sz="2800" dirty="0">
                <a:solidFill>
                  <a:srgbClr val="002060"/>
                </a:solidFill>
              </a:rPr>
              <a:t/>
            </a:r>
            <a:br>
              <a:rPr lang="en-US" altLang="en-US" sz="2800" dirty="0">
                <a:solidFill>
                  <a:srgbClr val="002060"/>
                </a:solidFill>
              </a:rPr>
            </a:br>
            <a:r>
              <a:rPr lang="en-US" altLang="en-US" sz="3200" u="sng" dirty="0">
                <a:solidFill>
                  <a:srgbClr val="002060"/>
                </a:solidFill>
              </a:rPr>
              <a:t>Wednesday, </a:t>
            </a:r>
            <a:r>
              <a:rPr lang="en-US" altLang="en-US" sz="3200" u="sng" dirty="0" smtClean="0">
                <a:solidFill>
                  <a:srgbClr val="002060"/>
                </a:solidFill>
              </a:rPr>
              <a:t>11 </a:t>
            </a:r>
            <a:r>
              <a:rPr lang="en-US" altLang="en-US" sz="3200" u="sng" dirty="0">
                <a:solidFill>
                  <a:srgbClr val="002060"/>
                </a:solidFill>
              </a:rPr>
              <a:t>September</a:t>
            </a:r>
            <a:br>
              <a:rPr lang="en-US" altLang="en-US" sz="3200" u="sng" dirty="0">
                <a:solidFill>
                  <a:srgbClr val="002060"/>
                </a:solidFill>
              </a:rPr>
            </a:br>
            <a:r>
              <a:rPr lang="en-US" altLang="en-US" sz="1200" u="sng" dirty="0">
                <a:solidFill>
                  <a:srgbClr val="002060"/>
                </a:solidFill>
              </a:rPr>
              <a:t/>
            </a:r>
            <a:br>
              <a:rPr lang="en-US" altLang="en-US" sz="1200" u="sng" dirty="0">
                <a:solidFill>
                  <a:srgbClr val="002060"/>
                </a:solidFill>
              </a:rPr>
            </a:br>
            <a:r>
              <a:rPr lang="en-US" altLang="en-US" sz="3200" u="sng" dirty="0">
                <a:solidFill>
                  <a:srgbClr val="002060"/>
                </a:solidFill>
              </a:rPr>
              <a:t>16:30</a:t>
            </a:r>
          </a:p>
          <a:p>
            <a:pPr marL="0" indent="0" algn="ctr">
              <a:buNone/>
            </a:pPr>
            <a:r>
              <a:rPr lang="en-US" altLang="en-US" sz="3200" u="sng" dirty="0">
                <a:solidFill>
                  <a:srgbClr val="002060"/>
                </a:solidFill>
              </a:rPr>
              <a:t/>
            </a:r>
            <a:br>
              <a:rPr lang="en-US" altLang="en-US" sz="3200" u="sng" dirty="0">
                <a:solidFill>
                  <a:srgbClr val="002060"/>
                </a:solidFill>
              </a:rPr>
            </a:br>
            <a:r>
              <a:rPr lang="en-US" altLang="en-US" sz="3200" dirty="0">
                <a:solidFill>
                  <a:srgbClr val="002060"/>
                </a:solidFill>
              </a:rPr>
              <a:t>Badia Fiesolana, Refectory</a:t>
            </a:r>
          </a:p>
          <a:p>
            <a:pPr marL="0" indent="0" algn="ctr">
              <a:buNone/>
            </a:pPr>
            <a:r>
              <a:rPr lang="en-US" alt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8675" name="Title 1">
            <a:extLst>
              <a:ext uri="{FF2B5EF4-FFF2-40B4-BE49-F238E27FC236}">
                <a16:creationId xmlns:a16="http://schemas.microsoft.com/office/drawing/2014/main" id="{9B793A9C-C87E-84FB-8E61-466FECC2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188913"/>
            <a:ext cx="8229600" cy="1143000"/>
          </a:xfrm>
        </p:spPr>
        <p:txBody>
          <a:bodyPr/>
          <a:lstStyle/>
          <a:p>
            <a:r>
              <a:rPr lang="en-GB" altLang="en-US" dirty="0"/>
              <a:t>       </a:t>
            </a:r>
            <a:endParaRPr lang="en-GB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961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34207" y="1952224"/>
            <a:ext cx="9680331" cy="3194793"/>
          </a:xfrm>
        </p:spPr>
        <p:txBody>
          <a:bodyPr/>
          <a:lstStyle/>
          <a:p>
            <a:r>
              <a:rPr lang="en-US" dirty="0" smtClean="0"/>
              <a:t>Fridays </a:t>
            </a:r>
            <a:r>
              <a:rPr lang="en-US" dirty="0"/>
              <a:t>during </a:t>
            </a:r>
            <a:r>
              <a:rPr lang="en-US" dirty="0" smtClean="0"/>
              <a:t>term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2800" dirty="0" smtClean="0"/>
              <a:t>The bulletin </a:t>
            </a:r>
            <a:r>
              <a:rPr lang="en-US" sz="2800" dirty="0"/>
              <a:t>provides news about books, journals and data, and information on how to use Library databases and internet resources for </a:t>
            </a:r>
            <a:r>
              <a:rPr lang="en-US" sz="2800" dirty="0" smtClean="0"/>
              <a:t>social and political  </a:t>
            </a:r>
            <a:r>
              <a:rPr lang="en-US" sz="2800" dirty="0"/>
              <a:t>research</a:t>
            </a:r>
            <a:r>
              <a:rPr lang="en-US" sz="2800" dirty="0" smtClean="0"/>
              <a:t>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6800" y="443838"/>
            <a:ext cx="7584000" cy="1080000"/>
          </a:xfrm>
        </p:spPr>
        <p:txBody>
          <a:bodyPr>
            <a:normAutofit/>
          </a:bodyPr>
          <a:lstStyle/>
          <a:p>
            <a:r>
              <a:rPr lang="en-GB" sz="4000" b="0" dirty="0" smtClean="0"/>
              <a:t>  Weekly </a:t>
            </a:r>
            <a:r>
              <a:rPr lang="en-GB" sz="4000" b="0" dirty="0" smtClean="0"/>
              <a:t>Bulletin</a:t>
            </a:r>
            <a:endParaRPr lang="en-GB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C0B26-92E3-4492-ADC3-D134A0EE2141}" type="slidenum">
              <a:rPr lang="it-IT" altLang="it-IT" smtClean="0"/>
              <a:pPr>
                <a:defRPr/>
              </a:pPr>
              <a:t>49</a:t>
            </a:fld>
            <a:endParaRPr lang="it-IT" alt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050" y="443838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4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C0B26-92E3-4492-ADC3-D134A0EE2141}" type="slidenum">
              <a:rPr lang="it-IT" altLang="it-IT" smtClean="0"/>
              <a:pPr>
                <a:defRPr/>
              </a:pPr>
              <a:t>5</a:t>
            </a:fld>
            <a:endParaRPr lang="it-IT" altLang="it-IT" dirty="0"/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843" y="5978136"/>
            <a:ext cx="377985" cy="4633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38" y="1192464"/>
            <a:ext cx="11564964" cy="5249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7686" y="3704231"/>
            <a:ext cx="408467" cy="280440"/>
          </a:xfrm>
          <a:prstGeom prst="rect">
            <a:avLst/>
          </a:prstGeom>
        </p:spPr>
      </p:pic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647CF36E-7D9D-E3CD-9D1D-55EF1F3A0B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2725" y="5670886"/>
            <a:ext cx="39627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92313" y="28416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                                     </a:t>
            </a:r>
            <a:br>
              <a:rPr lang="en-GB" altLang="en-US" sz="2400" dirty="0"/>
            </a:br>
            <a:r>
              <a:rPr lang="en-GB" altLang="en-US" sz="2400" dirty="0"/>
              <a:t> 	  </a:t>
            </a:r>
            <a:r>
              <a:rPr lang="en-GB" altLang="en-US" b="0" dirty="0">
                <a:solidFill>
                  <a:srgbClr val="002060"/>
                </a:solidFill>
              </a:rPr>
              <a:t>Research support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70021" y="1819565"/>
            <a:ext cx="10690142" cy="410117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>
                <a:solidFill>
                  <a:srgbClr val="002060"/>
                </a:solidFill>
                <a:hlinkClick r:id="rId3"/>
              </a:rPr>
              <a:t>thomas.bourke@eui.eu</a:t>
            </a:r>
            <a:r>
              <a:rPr lang="en-US" altLang="en-US" sz="3200" dirty="0">
                <a:solidFill>
                  <a:srgbClr val="002060"/>
                </a:solidFill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3200" dirty="0">
                <a:solidFill>
                  <a:srgbClr val="002060"/>
                </a:solidFill>
              </a:rPr>
              <a:t>Library first floor, BF-085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>
                <a:solidFill>
                  <a:srgbClr val="002060"/>
                </a:solidFill>
              </a:rPr>
              <a:t>Political &amp; Social Sciences Collection homepage</a:t>
            </a:r>
          </a:p>
          <a:p>
            <a:pPr marL="0" indent="0">
              <a:buNone/>
              <a:defRPr/>
            </a:pPr>
            <a:endParaRPr lang="en-US" altLang="en-US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US" altLang="en-US" dirty="0"/>
          </a:p>
          <a:p>
            <a:pPr lvl="1" eaLnBrk="1" hangingPunct="1">
              <a:buFont typeface="Arial" charset="0"/>
              <a:buNone/>
              <a:defRPr/>
            </a:pPr>
            <a:endParaRPr lang="en-GB" altLang="en-US" dirty="0"/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5724" y="3478779"/>
            <a:ext cx="347502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863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37751" y="6369051"/>
            <a:ext cx="5762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572996-1E63-4452-8E3B-41EC1856CA03}" type="slidenum">
              <a:rPr lang="it-IT" altLang="en-US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it-IT" altLang="en-US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451946" y="1811215"/>
            <a:ext cx="9485806" cy="3994273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</a:pPr>
            <a:r>
              <a:rPr lang="en-US" altLang="en-US" sz="3600" b="0" dirty="0">
                <a:solidFill>
                  <a:srgbClr val="002060"/>
                </a:solidFill>
              </a:rPr>
              <a:t/>
            </a:r>
            <a:br>
              <a:rPr lang="en-US" altLang="en-US" sz="3600" b="0" dirty="0">
                <a:solidFill>
                  <a:srgbClr val="002060"/>
                </a:solidFill>
              </a:rPr>
            </a:br>
            <a:r>
              <a:rPr lang="en-US" altLang="en-US" sz="3200" b="0" dirty="0">
                <a:solidFill>
                  <a:srgbClr val="002060"/>
                </a:solidFill>
              </a:rPr>
              <a:t>Political &amp; Social Sciences</a:t>
            </a:r>
            <a:br>
              <a:rPr lang="en-US" altLang="en-US" sz="3200" b="0" dirty="0">
                <a:solidFill>
                  <a:srgbClr val="002060"/>
                </a:solidFill>
              </a:rPr>
            </a:br>
            <a:r>
              <a:rPr lang="en-US" altLang="en-US" sz="3200" b="0" dirty="0">
                <a:solidFill>
                  <a:srgbClr val="002060"/>
                </a:solidFill>
              </a:rPr>
              <a:t>Collections and Services</a:t>
            </a:r>
            <a:br>
              <a:rPr lang="en-US" altLang="en-US" sz="3200" b="0" dirty="0">
                <a:solidFill>
                  <a:srgbClr val="002060"/>
                </a:solidFill>
              </a:rPr>
            </a:br>
            <a:r>
              <a:rPr lang="en-US" altLang="en-US" sz="3200" dirty="0">
                <a:solidFill>
                  <a:srgbClr val="002060"/>
                </a:solidFill>
              </a:rPr>
              <a:t/>
            </a:r>
            <a:br>
              <a:rPr lang="en-US" altLang="en-US" sz="3200" dirty="0">
                <a:solidFill>
                  <a:srgbClr val="002060"/>
                </a:solidFill>
              </a:rPr>
            </a:br>
            <a:r>
              <a:rPr lang="en-US" altLang="en-US" sz="2800" dirty="0">
                <a:solidFill>
                  <a:srgbClr val="002060"/>
                </a:solidFill>
              </a:rPr>
              <a:t/>
            </a:r>
            <a:br>
              <a:rPr lang="en-US" altLang="en-US" sz="2800" dirty="0">
                <a:solidFill>
                  <a:srgbClr val="002060"/>
                </a:solidFill>
              </a:rPr>
            </a:br>
            <a:r>
              <a:rPr lang="en-US" altLang="en-US" sz="2800" dirty="0">
                <a:solidFill>
                  <a:srgbClr val="002060"/>
                </a:solidFill>
              </a:rPr>
              <a:t/>
            </a:r>
            <a:br>
              <a:rPr lang="en-US" altLang="en-US" sz="2800" dirty="0">
                <a:solidFill>
                  <a:srgbClr val="002060"/>
                </a:solidFill>
              </a:rPr>
            </a:br>
            <a:r>
              <a:rPr lang="en-US" altLang="en-US" sz="2800" b="0" dirty="0">
                <a:solidFill>
                  <a:srgbClr val="002060"/>
                </a:solidFill>
              </a:rPr>
              <a:t>4</a:t>
            </a:r>
            <a:r>
              <a:rPr lang="en-US" altLang="en-US" sz="28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0" dirty="0">
                <a:solidFill>
                  <a:srgbClr val="002060"/>
                </a:solidFill>
              </a:rPr>
              <a:t>September </a:t>
            </a:r>
            <a:r>
              <a:rPr lang="en-US" altLang="en-US" sz="2800" b="0" dirty="0" smtClean="0">
                <a:solidFill>
                  <a:srgbClr val="002060"/>
                </a:solidFill>
              </a:rPr>
              <a:t>2024</a:t>
            </a:r>
            <a:r>
              <a:rPr lang="en-GB" altLang="en-US" sz="2800" b="0" dirty="0" smtClean="0">
                <a:solidFill>
                  <a:srgbClr val="002060"/>
                </a:solidFill>
              </a:rPr>
              <a:t>                  </a:t>
            </a:r>
            <a:r>
              <a:rPr lang="en-GB" altLang="en-US" sz="2000" dirty="0">
                <a:solidFill>
                  <a:srgbClr val="002060"/>
                </a:solidFill>
              </a:rPr>
              <a:t>		     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2426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5EDB4C4B-82ED-CF02-B48E-6F9ECE99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B4B1A6-D34D-4A9A-96A4-2EB8470CB461}" type="slidenum">
              <a:rPr lang="it-IT" altLang="en-US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en-US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927" y="4031311"/>
            <a:ext cx="2657846" cy="2410161"/>
          </a:xfrm>
          <a:prstGeom prst="rect">
            <a:avLst/>
          </a:prstGeom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9739" y="6014715"/>
            <a:ext cx="347502" cy="426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09" y="126988"/>
            <a:ext cx="9045535" cy="6697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97BB081-B0C8-1E06-BB91-BD09442B8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413" y="378691"/>
            <a:ext cx="8229600" cy="665018"/>
          </a:xfrm>
        </p:spPr>
        <p:txBody>
          <a:bodyPr>
            <a:normAutofit fontScale="90000"/>
          </a:bodyPr>
          <a:lstStyle/>
          <a:p>
            <a:r>
              <a:rPr lang="en-GB" altLang="en-US" b="0" dirty="0"/>
              <a:t>                  Collections         </a:t>
            </a:r>
            <a:r>
              <a:rPr lang="en-GB" altLang="en-US" b="1" dirty="0"/>
              <a:t/>
            </a:r>
            <a:br>
              <a:rPr lang="en-GB" altLang="en-US" b="1" dirty="0"/>
            </a:br>
            <a:r>
              <a:rPr lang="en-GB" altLang="en-US" b="1" dirty="0"/>
              <a:t> 		</a:t>
            </a:r>
            <a:endParaRPr lang="en-GB" altLang="en-US" dirty="0">
              <a:solidFill>
                <a:srgbClr val="002060"/>
              </a:solidFill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D08F4191-C52D-4A99-C954-367588FFD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0" y="1747838"/>
            <a:ext cx="8229600" cy="424851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002060"/>
                </a:solidFill>
              </a:rPr>
              <a:t>Books, eBooks </a:t>
            </a:r>
            <a:r>
              <a:rPr lang="en-US" altLang="en-US" sz="2800" i="1" dirty="0">
                <a:solidFill>
                  <a:srgbClr val="002060"/>
                </a:solidFill>
              </a:rPr>
              <a:t>&amp;</a:t>
            </a:r>
            <a:r>
              <a:rPr lang="en-US" altLang="en-US" sz="3600" dirty="0">
                <a:solidFill>
                  <a:srgbClr val="002060"/>
                </a:solidFill>
              </a:rPr>
              <a:t> Manuals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002060"/>
                </a:solidFill>
              </a:rPr>
              <a:t>Journals </a:t>
            </a:r>
            <a:r>
              <a:rPr lang="en-US" altLang="en-US" sz="2800" i="1" dirty="0">
                <a:solidFill>
                  <a:srgbClr val="002060"/>
                </a:solidFill>
              </a:rPr>
              <a:t>&amp;</a:t>
            </a:r>
            <a:r>
              <a:rPr lang="en-US" altLang="en-US" sz="3600" dirty="0">
                <a:solidFill>
                  <a:srgbClr val="002060"/>
                </a:solidFill>
              </a:rPr>
              <a:t> eJournals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solidFill>
                  <a:srgbClr val="002060"/>
                </a:solidFill>
              </a:rPr>
              <a:t>Data </a:t>
            </a:r>
            <a:r>
              <a:rPr lang="en-US" altLang="en-US" sz="3600" dirty="0">
                <a:solidFill>
                  <a:srgbClr val="002060"/>
                </a:solidFill>
              </a:rPr>
              <a:t>Portal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002060"/>
                </a:solidFill>
              </a:rPr>
              <a:t>Working papers</a:t>
            </a:r>
          </a:p>
          <a:p>
            <a:r>
              <a:rPr lang="en-US" altLang="en-US" sz="3600" dirty="0">
                <a:solidFill>
                  <a:srgbClr val="002060"/>
                </a:solidFill>
              </a:rPr>
              <a:t>Reference </a:t>
            </a:r>
            <a:r>
              <a:rPr lang="en-US" altLang="en-US" sz="3600" dirty="0" smtClean="0">
                <a:solidFill>
                  <a:srgbClr val="002060"/>
                </a:solidFill>
              </a:rPr>
              <a:t>works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solidFill>
                  <a:srgbClr val="002060"/>
                </a:solidFill>
              </a:rPr>
              <a:t>News resources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C0B26-92E3-4492-ADC3-D134A0EE2141}" type="slidenum">
              <a:rPr lang="it-IT" altLang="it-IT" smtClean="0"/>
              <a:pPr>
                <a:defRPr/>
              </a:pPr>
              <a:t>8</a:t>
            </a:fld>
            <a:endParaRPr lang="it-IT" alt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60" y="360549"/>
            <a:ext cx="11679280" cy="5715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884279" y="6058395"/>
            <a:ext cx="584108" cy="4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38764" y="425455"/>
            <a:ext cx="8529236" cy="1080000"/>
          </a:xfrm>
        </p:spPr>
        <p:txBody>
          <a:bodyPr>
            <a:normAutofit/>
          </a:bodyPr>
          <a:lstStyle/>
          <a:p>
            <a:r>
              <a:rPr lang="en-GB" sz="4000" b="0" dirty="0" smtClean="0">
                <a:solidFill>
                  <a:schemeClr val="accent6"/>
                </a:solidFill>
              </a:rPr>
              <a:t>First floor</a:t>
            </a:r>
            <a:endParaRPr lang="en-GB" sz="4000" b="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C0B26-92E3-4492-ADC3-D134A0EE2141}" type="slidenum">
              <a:rPr lang="it-IT" altLang="it-IT" smtClean="0"/>
              <a:pPr>
                <a:defRPr/>
              </a:pPr>
              <a:t>9</a:t>
            </a:fld>
            <a:endParaRPr lang="it-IT" alt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24" y="2105111"/>
            <a:ext cx="11101778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EUI colour palette">
      <a:dk1>
        <a:srgbClr val="004575"/>
      </a:dk1>
      <a:lt1>
        <a:srgbClr val="FFFFFF"/>
      </a:lt1>
      <a:dk2>
        <a:srgbClr val="004575"/>
      </a:dk2>
      <a:lt2>
        <a:srgbClr val="FFFFFF"/>
      </a:lt2>
      <a:accent1>
        <a:srgbClr val="8F932F"/>
      </a:accent1>
      <a:accent2>
        <a:srgbClr val="C85826"/>
      </a:accent2>
      <a:accent3>
        <a:srgbClr val="C3AEA1"/>
      </a:accent3>
      <a:accent4>
        <a:srgbClr val="F1C36F"/>
      </a:accent4>
      <a:accent5>
        <a:srgbClr val="2480C4"/>
      </a:accent5>
      <a:accent6>
        <a:srgbClr val="00457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942</Words>
  <Application>Microsoft Office PowerPoint</Application>
  <PresentationFormat>Widescreen</PresentationFormat>
  <Paragraphs>206</Paragraphs>
  <Slides>51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Calibri</vt:lpstr>
      <vt:lpstr>Tema de Office</vt:lpstr>
      <vt:lpstr> Political &amp; Social Sciences Collections and Services    4 September 2024                         </vt:lpstr>
      <vt:lpstr>                                          Research support</vt:lpstr>
      <vt:lpstr>General information leaflet</vt:lpstr>
      <vt:lpstr>PowerPoint Presentation</vt:lpstr>
      <vt:lpstr>PowerPoint Presentation</vt:lpstr>
      <vt:lpstr>PowerPoint Presentation</vt:lpstr>
      <vt:lpstr>                  Collections             </vt:lpstr>
      <vt:lpstr>PowerPoint Presentation</vt:lpstr>
      <vt:lpstr>First floor</vt:lpstr>
      <vt:lpstr>PowerPoint Presentation</vt:lpstr>
      <vt:lpstr>          Shelfmarks</vt:lpstr>
      <vt:lpstr>Inter-disciplinarity</vt:lpstr>
      <vt:lpstr>       Data and statistical science</vt:lpstr>
      <vt:lpstr>The Catalogue</vt:lpstr>
      <vt:lpstr>               Suggestions Welcome                </vt:lpstr>
      <vt:lpstr>SPS former faculty</vt:lpstr>
      <vt:lpstr>        </vt:lpstr>
      <vt:lpstr>   ICT Support</vt:lpstr>
      <vt:lpstr>PowerPoint Presentation</vt:lpstr>
      <vt:lpstr>PowerPoint Presentation</vt:lpstr>
      <vt:lpstr>               Suggestions Welcome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Research Data Lifecycle</vt:lpstr>
      <vt:lpstr>PowerPoint Presentation</vt:lpstr>
      <vt:lpstr>PowerPoint Presentation</vt:lpstr>
      <vt:lpstr>Micro socio-economic data Library restricted server</vt:lpstr>
      <vt:lpstr>Restricted server K  </vt:lpstr>
      <vt:lpstr>Data archives</vt:lpstr>
      <vt:lpstr>PowerPoint Presentation</vt:lpstr>
      <vt:lpstr>PowerPoint Presentation</vt:lpstr>
      <vt:lpstr>Data Protection:         Collecting, generating and processing data</vt:lpstr>
      <vt:lpstr>Structure, folders, files, variables, format and versioning</vt:lpstr>
      <vt:lpstr>Documentation and codebooks</vt:lpstr>
      <vt:lpstr> Security during research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Data Management Plans</vt:lpstr>
      <vt:lpstr>Manuals</vt:lpstr>
      <vt:lpstr>       Data and statistical science</vt:lpstr>
      <vt:lpstr>Research software - ICT</vt:lpstr>
      <vt:lpstr>       </vt:lpstr>
      <vt:lpstr>  Weekly Bulletin</vt:lpstr>
      <vt:lpstr>                                          Research support</vt:lpstr>
      <vt:lpstr> Political &amp; Social Sciences Collections and Services    4 September 2024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Medina Medina, Eva</dc:creator>
  <cp:lastModifiedBy>Library, Economics Collection</cp:lastModifiedBy>
  <cp:revision>153</cp:revision>
  <cp:lastPrinted>2022-08-23T10:53:20Z</cp:lastPrinted>
  <dcterms:created xsi:type="dcterms:W3CDTF">2021-04-07T09:33:36Z</dcterms:created>
  <dcterms:modified xsi:type="dcterms:W3CDTF">2024-09-03T10:31:12Z</dcterms:modified>
</cp:coreProperties>
</file>